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80" r:id="rId5"/>
  </p:sldMasterIdLst>
  <p:notesMasterIdLst>
    <p:notesMasterId r:id="rId28"/>
  </p:notesMasterIdLst>
  <p:handoutMasterIdLst>
    <p:handoutMasterId r:id="rId29"/>
  </p:handoutMasterIdLst>
  <p:sldIdLst>
    <p:sldId id="342" r:id="rId6"/>
    <p:sldId id="373" r:id="rId7"/>
    <p:sldId id="375" r:id="rId8"/>
    <p:sldId id="382" r:id="rId9"/>
    <p:sldId id="365" r:id="rId10"/>
    <p:sldId id="376" r:id="rId11"/>
    <p:sldId id="377" r:id="rId12"/>
    <p:sldId id="383" r:id="rId13"/>
    <p:sldId id="389" r:id="rId14"/>
    <p:sldId id="384" r:id="rId15"/>
    <p:sldId id="397" r:id="rId16"/>
    <p:sldId id="386" r:id="rId17"/>
    <p:sldId id="387" r:id="rId18"/>
    <p:sldId id="390" r:id="rId19"/>
    <p:sldId id="391" r:id="rId20"/>
    <p:sldId id="392" r:id="rId21"/>
    <p:sldId id="380" r:id="rId22"/>
    <p:sldId id="393" r:id="rId23"/>
    <p:sldId id="394" r:id="rId24"/>
    <p:sldId id="395" r:id="rId25"/>
    <p:sldId id="396" r:id="rId26"/>
    <p:sldId id="37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202E"/>
    <a:srgbClr val="051522"/>
    <a:srgbClr val="000000"/>
    <a:srgbClr val="E3FBF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8" autoAdjust="0"/>
  </p:normalViewPr>
  <p:slideViewPr>
    <p:cSldViewPr snapToGrid="0" snapToObjects="1" showGuides="1">
      <p:cViewPr varScale="1">
        <p:scale>
          <a:sx n="104" d="100"/>
          <a:sy n="104" d="100"/>
        </p:scale>
        <p:origin x="144" y="1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microsoft.com/office/2018/10/relationships/authors" Target="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6620EF-EC42-4F58-976C-1F9289819DF0}" type="doc">
      <dgm:prSet loTypeId="urn:microsoft.com/office/officeart/2016/7/layout/RepeatingBendingProcessNew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091005-6687-41ED-BB41-61BFE36CD1D6}">
      <dgm:prSet custT="1"/>
      <dgm:spPr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 anchor="ctr"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The increase in digital financial transactions has led to a greater need for advanced, AI-driven fraud detection systems.</a:t>
          </a:r>
        </a:p>
      </dgm:t>
    </dgm:pt>
    <dgm:pt modelId="{E3AA23F1-11EF-4897-BA1F-A6E4FC31FEA5}" type="parTrans" cxnId="{C8FADB6E-B5BC-4269-8C03-B399BF98C1A3}">
      <dgm:prSet/>
      <dgm:spPr/>
      <dgm:t>
        <a:bodyPr/>
        <a:lstStyle/>
        <a:p>
          <a:endParaRPr lang="en-US" sz="1200"/>
        </a:p>
      </dgm:t>
    </dgm:pt>
    <dgm:pt modelId="{588942E4-6C27-4243-85AB-B38C39D21AE0}" type="sibTrans" cxnId="{C8FADB6E-B5BC-4269-8C03-B399BF98C1A3}">
      <dgm:prSet custT="1"/>
      <dgm:spPr>
        <a:solidFill>
          <a:srgbClr val="05202E"/>
        </a:solidFill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sz="1200" dirty="0"/>
        </a:p>
      </dgm:t>
    </dgm:pt>
    <dgm:pt modelId="{52C02437-BD8F-4433-BA02-8A9600636A89}">
      <dgm:prSet custT="1"/>
      <dgm:spPr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 anchor="ctr"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AI and machine learning models detect fraud more quickly and accurately than conventional rule-based systems.</a:t>
          </a:r>
        </a:p>
      </dgm:t>
    </dgm:pt>
    <dgm:pt modelId="{80B6425B-5645-454D-B9F4-7543E61E5FAC}" type="parTrans" cxnId="{7847DEEE-B567-4D1E-8A14-FFD3979C8395}">
      <dgm:prSet/>
      <dgm:spPr/>
      <dgm:t>
        <a:bodyPr/>
        <a:lstStyle/>
        <a:p>
          <a:endParaRPr lang="en-US" sz="1200"/>
        </a:p>
      </dgm:t>
    </dgm:pt>
    <dgm:pt modelId="{9994FC36-3828-478A-A481-B61C4EF62148}" type="sibTrans" cxnId="{7847DEEE-B567-4D1E-8A14-FFD3979C8395}">
      <dgm:prSet custT="1"/>
      <dgm:spPr>
        <a:solidFill>
          <a:srgbClr val="05202E"/>
        </a:solidFill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sz="1200" dirty="0"/>
        </a:p>
      </dgm:t>
    </dgm:pt>
    <dgm:pt modelId="{82A77B83-9C0E-45EC-8137-E4358E8F1D4A}">
      <dgm:prSet custT="1"/>
      <dgm:spPr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 anchor="t"/>
        <a:lstStyle/>
        <a:p>
          <a:pPr>
            <a:buNone/>
          </a:pP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Many legitimate transactions are incorrectly flagged as fraudulent. This leads to customer dissatisfaction, increased manual verification, and financial losses.</a:t>
          </a:r>
        </a:p>
      </dgm:t>
    </dgm:pt>
    <dgm:pt modelId="{911E80E0-C1EE-4D39-A8F5-291C3BB130FC}" type="parTrans" cxnId="{94CF4CDD-E0D2-4AEB-9604-FC635FE616B6}">
      <dgm:prSet/>
      <dgm:spPr/>
      <dgm:t>
        <a:bodyPr/>
        <a:lstStyle/>
        <a:p>
          <a:endParaRPr lang="en-US" sz="1200"/>
        </a:p>
      </dgm:t>
    </dgm:pt>
    <dgm:pt modelId="{020076AC-6C0F-46B5-8364-148C00B9785E}" type="sibTrans" cxnId="{94CF4CDD-E0D2-4AEB-9604-FC635FE616B6}">
      <dgm:prSet custT="1"/>
      <dgm:spPr>
        <a:solidFill>
          <a:srgbClr val="05202E"/>
        </a:solidFill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sz="1200" dirty="0"/>
        </a:p>
      </dgm:t>
    </dgm:pt>
    <dgm:pt modelId="{EF99C87D-D93B-4665-8B10-653430DF44AB}">
      <dgm:prSet custT="1"/>
      <dgm:spPr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 anchor="ctr"/>
        <a:lstStyle/>
        <a:p>
          <a:pPr>
            <a:buNone/>
          </a:pP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AI models may disproportionately flag certain demographic groups due to biased training data. </a:t>
          </a:r>
        </a:p>
      </dgm:t>
    </dgm:pt>
    <dgm:pt modelId="{A3481643-82CE-409A-9139-431109AE7979}" type="sibTrans" cxnId="{E6FEBEF4-16D0-4D42-961B-21C4E2095168}">
      <dgm:prSet custT="1"/>
      <dgm:spPr>
        <a:solidFill>
          <a:srgbClr val="05202E"/>
        </a:solidFill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sz="1200" dirty="0"/>
        </a:p>
      </dgm:t>
    </dgm:pt>
    <dgm:pt modelId="{05D2F1B4-C248-4121-96B2-74789A32FEAB}" type="parTrans" cxnId="{E6FEBEF4-16D0-4D42-961B-21C4E2095168}">
      <dgm:prSet/>
      <dgm:spPr/>
      <dgm:t>
        <a:bodyPr/>
        <a:lstStyle/>
        <a:p>
          <a:endParaRPr lang="en-US" sz="1200"/>
        </a:p>
      </dgm:t>
    </dgm:pt>
    <dgm:pt modelId="{6CAF3504-80B7-4AB8-8E11-9CF0E871C027}">
      <dgm:prSet custT="1"/>
      <dgm:spPr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 anchor="ctr"/>
        <a:lstStyle/>
        <a:p>
          <a:pPr>
            <a:buNone/>
          </a:pP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This raises ethical concerns, harms consumer trust, and poses regulatory risks.</a:t>
          </a:r>
        </a:p>
      </dgm:t>
    </dgm:pt>
    <dgm:pt modelId="{83B2E8D1-DFE3-4F31-B608-D04C73403543}" type="parTrans" cxnId="{851D7633-3B76-4A16-9EB3-AF2EBC7C9BF5}">
      <dgm:prSet/>
      <dgm:spPr/>
      <dgm:t>
        <a:bodyPr/>
        <a:lstStyle/>
        <a:p>
          <a:endParaRPr lang="en-US"/>
        </a:p>
      </dgm:t>
    </dgm:pt>
    <dgm:pt modelId="{0A28DF73-1BF6-4658-99CA-4212823744DE}" type="sibTrans" cxnId="{851D7633-3B76-4A16-9EB3-AF2EBC7C9BF5}">
      <dgm:prSet/>
      <dgm:spPr/>
      <dgm:t>
        <a:bodyPr/>
        <a:lstStyle/>
        <a:p>
          <a:endParaRPr lang="en-US"/>
        </a:p>
      </dgm:t>
    </dgm:pt>
    <dgm:pt modelId="{9EEC1963-A00B-4891-A374-7E7045BFCA77}">
      <dgm:prSet custT="1"/>
      <dgm:spPr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 anchor="ctr"/>
        <a:lstStyle/>
        <a:p>
          <a:pPr>
            <a:buNone/>
          </a:pP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Historical data often lacks representation of diverse transaction behavior. </a:t>
          </a:r>
        </a:p>
      </dgm:t>
    </dgm:pt>
    <dgm:pt modelId="{FF808841-D86E-4DE4-AAEE-8BE7E25804C3}" type="parTrans" cxnId="{CAEBD3AB-E8E2-4C59-B691-D957E5E043FB}">
      <dgm:prSet/>
      <dgm:spPr/>
      <dgm:t>
        <a:bodyPr/>
        <a:lstStyle/>
        <a:p>
          <a:endParaRPr lang="en-US"/>
        </a:p>
      </dgm:t>
    </dgm:pt>
    <dgm:pt modelId="{FA3CACE6-26C4-4585-98F3-B92898F8FFCE}" type="sibTrans" cxnId="{CAEBD3AB-E8E2-4C59-B691-D957E5E043FB}">
      <dgm:prSet custT="1"/>
      <dgm:spPr>
        <a:solidFill>
          <a:srgbClr val="05202E"/>
        </a:solidFill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sz="1200" dirty="0"/>
        </a:p>
      </dgm:t>
    </dgm:pt>
    <dgm:pt modelId="{01D9BB14-9513-4109-A06A-2D6BEFA8E93B}">
      <dgm:prSet custT="1"/>
      <dgm:spPr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 anchor="ctr"/>
        <a:lstStyle/>
        <a:p>
          <a:pPr>
            <a:buNone/>
          </a:pP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Strict and static rules often fail to consider transaction context and evolving fraud tactics.</a:t>
          </a:r>
        </a:p>
      </dgm:t>
    </dgm:pt>
    <dgm:pt modelId="{45F8F0F9-FE09-4494-ACE7-5AA671EB373C}" type="parTrans" cxnId="{35065C3B-CC7A-44B6-9703-B4E6EA70CFF5}">
      <dgm:prSet/>
      <dgm:spPr/>
      <dgm:t>
        <a:bodyPr/>
        <a:lstStyle/>
        <a:p>
          <a:endParaRPr lang="en-US"/>
        </a:p>
      </dgm:t>
    </dgm:pt>
    <dgm:pt modelId="{95BD7EAA-2763-4942-9D84-ABB0E19CA026}" type="sibTrans" cxnId="{35065C3B-CC7A-44B6-9703-B4E6EA70CFF5}">
      <dgm:prSet custT="1"/>
      <dgm:spPr>
        <a:solidFill>
          <a:srgbClr val="05202E"/>
        </a:solidFill>
        <a:ln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sz="1200" dirty="0"/>
        </a:p>
      </dgm:t>
    </dgm:pt>
    <dgm:pt modelId="{FB34AE22-ACF8-4268-8B1A-8165C25CAC63}" type="pres">
      <dgm:prSet presAssocID="{5F6620EF-EC42-4F58-976C-1F9289819DF0}" presName="Name0" presStyleCnt="0">
        <dgm:presLayoutVars>
          <dgm:dir/>
          <dgm:resizeHandles val="exact"/>
        </dgm:presLayoutVars>
      </dgm:prSet>
      <dgm:spPr/>
    </dgm:pt>
    <dgm:pt modelId="{44C65AFD-9AEA-4821-8CA9-A1882D11CB4A}" type="pres">
      <dgm:prSet presAssocID="{2D091005-6687-41ED-BB41-61BFE36CD1D6}" presName="node" presStyleLbl="node1" presStyleIdx="0" presStyleCnt="7">
        <dgm:presLayoutVars>
          <dgm:bulletEnabled val="1"/>
        </dgm:presLayoutVars>
      </dgm:prSet>
      <dgm:spPr/>
    </dgm:pt>
    <dgm:pt modelId="{CDC6401D-998A-41AB-B0A6-736A4DA9AB96}" type="pres">
      <dgm:prSet presAssocID="{588942E4-6C27-4243-85AB-B38C39D21AE0}" presName="sibTrans" presStyleLbl="sibTrans1D1" presStyleIdx="0" presStyleCnt="6"/>
      <dgm:spPr/>
    </dgm:pt>
    <dgm:pt modelId="{2FC1E0BF-6250-48EA-9E84-1F4D1E06D67D}" type="pres">
      <dgm:prSet presAssocID="{588942E4-6C27-4243-85AB-B38C39D21AE0}" presName="connectorText" presStyleLbl="sibTrans1D1" presStyleIdx="0" presStyleCnt="6"/>
      <dgm:spPr/>
    </dgm:pt>
    <dgm:pt modelId="{6DF59B63-097A-4440-8498-A37334CB4DA6}" type="pres">
      <dgm:prSet presAssocID="{52C02437-BD8F-4433-BA02-8A9600636A89}" presName="node" presStyleLbl="node1" presStyleIdx="1" presStyleCnt="7">
        <dgm:presLayoutVars>
          <dgm:bulletEnabled val="1"/>
        </dgm:presLayoutVars>
      </dgm:prSet>
      <dgm:spPr/>
    </dgm:pt>
    <dgm:pt modelId="{7BECB82B-C2C4-48E1-9B56-1B9156AD0527}" type="pres">
      <dgm:prSet presAssocID="{9994FC36-3828-478A-A481-B61C4EF62148}" presName="sibTrans" presStyleLbl="sibTrans1D1" presStyleIdx="1" presStyleCnt="6"/>
      <dgm:spPr/>
    </dgm:pt>
    <dgm:pt modelId="{6384791D-7478-4D5D-8481-62F767FD8433}" type="pres">
      <dgm:prSet presAssocID="{9994FC36-3828-478A-A481-B61C4EF62148}" presName="connectorText" presStyleLbl="sibTrans1D1" presStyleIdx="1" presStyleCnt="6"/>
      <dgm:spPr/>
    </dgm:pt>
    <dgm:pt modelId="{F7D9FA0E-AE87-4BBA-8A57-9E5C0C1510BD}" type="pres">
      <dgm:prSet presAssocID="{82A77B83-9C0E-45EC-8137-E4358E8F1D4A}" presName="node" presStyleLbl="node1" presStyleIdx="2" presStyleCnt="7">
        <dgm:presLayoutVars>
          <dgm:bulletEnabled val="1"/>
        </dgm:presLayoutVars>
      </dgm:prSet>
      <dgm:spPr/>
    </dgm:pt>
    <dgm:pt modelId="{0210D397-AADE-4071-8188-F09BAA6B959F}" type="pres">
      <dgm:prSet presAssocID="{020076AC-6C0F-46B5-8364-148C00B9785E}" presName="sibTrans" presStyleLbl="sibTrans1D1" presStyleIdx="2" presStyleCnt="6"/>
      <dgm:spPr/>
    </dgm:pt>
    <dgm:pt modelId="{EA776581-0B75-4CF0-94F3-4DC1F2D14BBB}" type="pres">
      <dgm:prSet presAssocID="{020076AC-6C0F-46B5-8364-148C00B9785E}" presName="connectorText" presStyleLbl="sibTrans1D1" presStyleIdx="2" presStyleCnt="6"/>
      <dgm:spPr/>
    </dgm:pt>
    <dgm:pt modelId="{54623C50-0F64-4CAF-9675-59CD4FB28A00}" type="pres">
      <dgm:prSet presAssocID="{01D9BB14-9513-4109-A06A-2D6BEFA8E93B}" presName="node" presStyleLbl="node1" presStyleIdx="3" presStyleCnt="7">
        <dgm:presLayoutVars>
          <dgm:bulletEnabled val="1"/>
        </dgm:presLayoutVars>
      </dgm:prSet>
      <dgm:spPr/>
    </dgm:pt>
    <dgm:pt modelId="{98856F61-C3E8-4BFD-B1A0-68C555948495}" type="pres">
      <dgm:prSet presAssocID="{95BD7EAA-2763-4942-9D84-ABB0E19CA026}" presName="sibTrans" presStyleLbl="sibTrans1D1" presStyleIdx="3" presStyleCnt="6"/>
      <dgm:spPr/>
    </dgm:pt>
    <dgm:pt modelId="{7CC8E025-3C25-43BF-BC58-31B53535D45E}" type="pres">
      <dgm:prSet presAssocID="{95BD7EAA-2763-4942-9D84-ABB0E19CA026}" presName="connectorText" presStyleLbl="sibTrans1D1" presStyleIdx="3" presStyleCnt="6"/>
      <dgm:spPr/>
    </dgm:pt>
    <dgm:pt modelId="{2651358E-B68C-4B67-9FE2-6A6964D727F3}" type="pres">
      <dgm:prSet presAssocID="{EF99C87D-D93B-4665-8B10-653430DF44AB}" presName="node" presStyleLbl="node1" presStyleIdx="4" presStyleCnt="7">
        <dgm:presLayoutVars>
          <dgm:bulletEnabled val="1"/>
        </dgm:presLayoutVars>
      </dgm:prSet>
      <dgm:spPr/>
    </dgm:pt>
    <dgm:pt modelId="{46E26301-09D8-4BFD-A64E-52D7ED2CD76A}" type="pres">
      <dgm:prSet presAssocID="{A3481643-82CE-409A-9139-431109AE7979}" presName="sibTrans" presStyleLbl="sibTrans1D1" presStyleIdx="4" presStyleCnt="6"/>
      <dgm:spPr/>
    </dgm:pt>
    <dgm:pt modelId="{AA1ADB3C-CCFF-48DF-AE4B-AE7E4D029DB9}" type="pres">
      <dgm:prSet presAssocID="{A3481643-82CE-409A-9139-431109AE7979}" presName="connectorText" presStyleLbl="sibTrans1D1" presStyleIdx="4" presStyleCnt="6"/>
      <dgm:spPr/>
    </dgm:pt>
    <dgm:pt modelId="{2280380E-2050-4AA1-8CD1-F3577BA71DBD}" type="pres">
      <dgm:prSet presAssocID="{9EEC1963-A00B-4891-A374-7E7045BFCA77}" presName="node" presStyleLbl="node1" presStyleIdx="5" presStyleCnt="7">
        <dgm:presLayoutVars>
          <dgm:bulletEnabled val="1"/>
        </dgm:presLayoutVars>
      </dgm:prSet>
      <dgm:spPr/>
    </dgm:pt>
    <dgm:pt modelId="{E37744DC-9E06-4967-B082-BE04D218F2F3}" type="pres">
      <dgm:prSet presAssocID="{FA3CACE6-26C4-4585-98F3-B92898F8FFCE}" presName="sibTrans" presStyleLbl="sibTrans1D1" presStyleIdx="5" presStyleCnt="6"/>
      <dgm:spPr/>
    </dgm:pt>
    <dgm:pt modelId="{C6CCC4E4-F793-46D0-ACFA-A3FDE6EA9006}" type="pres">
      <dgm:prSet presAssocID="{FA3CACE6-26C4-4585-98F3-B92898F8FFCE}" presName="connectorText" presStyleLbl="sibTrans1D1" presStyleIdx="5" presStyleCnt="6"/>
      <dgm:spPr/>
    </dgm:pt>
    <dgm:pt modelId="{2A484CAA-0A55-494B-9CD9-111BC67BD2D1}" type="pres">
      <dgm:prSet presAssocID="{6CAF3504-80B7-4AB8-8E11-9CF0E871C027}" presName="node" presStyleLbl="node1" presStyleIdx="6" presStyleCnt="7">
        <dgm:presLayoutVars>
          <dgm:bulletEnabled val="1"/>
        </dgm:presLayoutVars>
      </dgm:prSet>
      <dgm:spPr/>
    </dgm:pt>
  </dgm:ptLst>
  <dgm:cxnLst>
    <dgm:cxn modelId="{297DC80B-AF86-432A-AD54-5A3F7B6C1F43}" type="presOf" srcId="{A3481643-82CE-409A-9139-431109AE7979}" destId="{AA1ADB3C-CCFF-48DF-AE4B-AE7E4D029DB9}" srcOrd="1" destOrd="0" presId="urn:microsoft.com/office/officeart/2016/7/layout/RepeatingBendingProcessNew"/>
    <dgm:cxn modelId="{C3447628-FCC1-4A0E-980E-1B1BFC86C63F}" type="presOf" srcId="{FA3CACE6-26C4-4585-98F3-B92898F8FFCE}" destId="{E37744DC-9E06-4967-B082-BE04D218F2F3}" srcOrd="0" destOrd="0" presId="urn:microsoft.com/office/officeart/2016/7/layout/RepeatingBendingProcessNew"/>
    <dgm:cxn modelId="{851D7633-3B76-4A16-9EB3-AF2EBC7C9BF5}" srcId="{5F6620EF-EC42-4F58-976C-1F9289819DF0}" destId="{6CAF3504-80B7-4AB8-8E11-9CF0E871C027}" srcOrd="6" destOrd="0" parTransId="{83B2E8D1-DFE3-4F31-B608-D04C73403543}" sibTransId="{0A28DF73-1BF6-4658-99CA-4212823744DE}"/>
    <dgm:cxn modelId="{0F98E838-EA77-48E4-91F3-2DB74B2FF94E}" type="presOf" srcId="{5F6620EF-EC42-4F58-976C-1F9289819DF0}" destId="{FB34AE22-ACF8-4268-8B1A-8165C25CAC63}" srcOrd="0" destOrd="0" presId="urn:microsoft.com/office/officeart/2016/7/layout/RepeatingBendingProcessNew"/>
    <dgm:cxn modelId="{35065C3B-CC7A-44B6-9703-B4E6EA70CFF5}" srcId="{5F6620EF-EC42-4F58-976C-1F9289819DF0}" destId="{01D9BB14-9513-4109-A06A-2D6BEFA8E93B}" srcOrd="3" destOrd="0" parTransId="{45F8F0F9-FE09-4494-ACE7-5AA671EB373C}" sibTransId="{95BD7EAA-2763-4942-9D84-ABB0E19CA026}"/>
    <dgm:cxn modelId="{47830D62-97C0-43D9-B4BE-9A60FA253769}" type="presOf" srcId="{01D9BB14-9513-4109-A06A-2D6BEFA8E93B}" destId="{54623C50-0F64-4CAF-9675-59CD4FB28A00}" srcOrd="0" destOrd="0" presId="urn:microsoft.com/office/officeart/2016/7/layout/RepeatingBendingProcessNew"/>
    <dgm:cxn modelId="{D4898446-4F8C-44F7-80EC-9674EB956673}" type="presOf" srcId="{95BD7EAA-2763-4942-9D84-ABB0E19CA026}" destId="{7CC8E025-3C25-43BF-BC58-31B53535D45E}" srcOrd="1" destOrd="0" presId="urn:microsoft.com/office/officeart/2016/7/layout/RepeatingBendingProcessNew"/>
    <dgm:cxn modelId="{B0C0CB68-4AF5-40BC-858B-039F4A4AF0A2}" type="presOf" srcId="{A3481643-82CE-409A-9139-431109AE7979}" destId="{46E26301-09D8-4BFD-A64E-52D7ED2CD76A}" srcOrd="0" destOrd="0" presId="urn:microsoft.com/office/officeart/2016/7/layout/RepeatingBendingProcessNew"/>
    <dgm:cxn modelId="{C8FADB6E-B5BC-4269-8C03-B399BF98C1A3}" srcId="{5F6620EF-EC42-4F58-976C-1F9289819DF0}" destId="{2D091005-6687-41ED-BB41-61BFE36CD1D6}" srcOrd="0" destOrd="0" parTransId="{E3AA23F1-11EF-4897-BA1F-A6E4FC31FEA5}" sibTransId="{588942E4-6C27-4243-85AB-B38C39D21AE0}"/>
    <dgm:cxn modelId="{00D6D874-907C-4FBA-88CB-D15CA7B88399}" type="presOf" srcId="{588942E4-6C27-4243-85AB-B38C39D21AE0}" destId="{CDC6401D-998A-41AB-B0A6-736A4DA9AB96}" srcOrd="0" destOrd="0" presId="urn:microsoft.com/office/officeart/2016/7/layout/RepeatingBendingProcessNew"/>
    <dgm:cxn modelId="{92FA4D55-0C30-4EC6-A249-E5501629E56D}" type="presOf" srcId="{EF99C87D-D93B-4665-8B10-653430DF44AB}" destId="{2651358E-B68C-4B67-9FE2-6A6964D727F3}" srcOrd="0" destOrd="0" presId="urn:microsoft.com/office/officeart/2016/7/layout/RepeatingBendingProcessNew"/>
    <dgm:cxn modelId="{9EEF775A-7ACD-41C3-B42F-D851B82F5EA6}" type="presOf" srcId="{95BD7EAA-2763-4942-9D84-ABB0E19CA026}" destId="{98856F61-C3E8-4BFD-B1A0-68C555948495}" srcOrd="0" destOrd="0" presId="urn:microsoft.com/office/officeart/2016/7/layout/RepeatingBendingProcessNew"/>
    <dgm:cxn modelId="{1CAD387B-3252-4C16-BA4B-8FC21920A147}" type="presOf" srcId="{020076AC-6C0F-46B5-8364-148C00B9785E}" destId="{EA776581-0B75-4CF0-94F3-4DC1F2D14BBB}" srcOrd="1" destOrd="0" presId="urn:microsoft.com/office/officeart/2016/7/layout/RepeatingBendingProcessNew"/>
    <dgm:cxn modelId="{AD7A7E7C-81B6-452C-AD0D-C8E426DC54A4}" type="presOf" srcId="{82A77B83-9C0E-45EC-8137-E4358E8F1D4A}" destId="{F7D9FA0E-AE87-4BBA-8A57-9E5C0C1510BD}" srcOrd="0" destOrd="0" presId="urn:microsoft.com/office/officeart/2016/7/layout/RepeatingBendingProcessNew"/>
    <dgm:cxn modelId="{F864B67F-33AB-4A71-A156-7454A97A0EE8}" type="presOf" srcId="{020076AC-6C0F-46B5-8364-148C00B9785E}" destId="{0210D397-AADE-4071-8188-F09BAA6B959F}" srcOrd="0" destOrd="0" presId="urn:microsoft.com/office/officeart/2016/7/layout/RepeatingBendingProcessNew"/>
    <dgm:cxn modelId="{F3150AA0-B252-4B60-BF04-5BEDE4A4FB19}" type="presOf" srcId="{2D091005-6687-41ED-BB41-61BFE36CD1D6}" destId="{44C65AFD-9AEA-4821-8CA9-A1882D11CB4A}" srcOrd="0" destOrd="0" presId="urn:microsoft.com/office/officeart/2016/7/layout/RepeatingBendingProcessNew"/>
    <dgm:cxn modelId="{740C66A0-1011-4D80-A367-D2F109C9F5A7}" type="presOf" srcId="{52C02437-BD8F-4433-BA02-8A9600636A89}" destId="{6DF59B63-097A-4440-8498-A37334CB4DA6}" srcOrd="0" destOrd="0" presId="urn:microsoft.com/office/officeart/2016/7/layout/RepeatingBendingProcessNew"/>
    <dgm:cxn modelId="{BF23EFA5-C0E6-409B-8093-07FD6FC48FBA}" type="presOf" srcId="{FA3CACE6-26C4-4585-98F3-B92898F8FFCE}" destId="{C6CCC4E4-F793-46D0-ACFA-A3FDE6EA9006}" srcOrd="1" destOrd="0" presId="urn:microsoft.com/office/officeart/2016/7/layout/RepeatingBendingProcessNew"/>
    <dgm:cxn modelId="{CAEBD3AB-E8E2-4C59-B691-D957E5E043FB}" srcId="{5F6620EF-EC42-4F58-976C-1F9289819DF0}" destId="{9EEC1963-A00B-4891-A374-7E7045BFCA77}" srcOrd="5" destOrd="0" parTransId="{FF808841-D86E-4DE4-AAEE-8BE7E25804C3}" sibTransId="{FA3CACE6-26C4-4585-98F3-B92898F8FFCE}"/>
    <dgm:cxn modelId="{88735ABD-0BFE-4106-8AF7-602DBF457777}" type="presOf" srcId="{9994FC36-3828-478A-A481-B61C4EF62148}" destId="{6384791D-7478-4D5D-8481-62F767FD8433}" srcOrd="1" destOrd="0" presId="urn:microsoft.com/office/officeart/2016/7/layout/RepeatingBendingProcessNew"/>
    <dgm:cxn modelId="{CB4753CA-0598-4630-9E99-431AD36B669D}" type="presOf" srcId="{9994FC36-3828-478A-A481-B61C4EF62148}" destId="{7BECB82B-C2C4-48E1-9B56-1B9156AD0527}" srcOrd="0" destOrd="0" presId="urn:microsoft.com/office/officeart/2016/7/layout/RepeatingBendingProcessNew"/>
    <dgm:cxn modelId="{DC32E6DC-85C1-4AAF-B694-A02EAE346932}" type="presOf" srcId="{6CAF3504-80B7-4AB8-8E11-9CF0E871C027}" destId="{2A484CAA-0A55-494B-9CD9-111BC67BD2D1}" srcOrd="0" destOrd="0" presId="urn:microsoft.com/office/officeart/2016/7/layout/RepeatingBendingProcessNew"/>
    <dgm:cxn modelId="{94CF4CDD-E0D2-4AEB-9604-FC635FE616B6}" srcId="{5F6620EF-EC42-4F58-976C-1F9289819DF0}" destId="{82A77B83-9C0E-45EC-8137-E4358E8F1D4A}" srcOrd="2" destOrd="0" parTransId="{911E80E0-C1EE-4D39-A8F5-291C3BB130FC}" sibTransId="{020076AC-6C0F-46B5-8364-148C00B9785E}"/>
    <dgm:cxn modelId="{BAD649E4-DAC9-4D55-990A-85DB86339E78}" type="presOf" srcId="{9EEC1963-A00B-4891-A374-7E7045BFCA77}" destId="{2280380E-2050-4AA1-8CD1-F3577BA71DBD}" srcOrd="0" destOrd="0" presId="urn:microsoft.com/office/officeart/2016/7/layout/RepeatingBendingProcessNew"/>
    <dgm:cxn modelId="{AF01CEE7-8A86-47C2-9D85-63FD29BA3996}" type="presOf" srcId="{588942E4-6C27-4243-85AB-B38C39D21AE0}" destId="{2FC1E0BF-6250-48EA-9E84-1F4D1E06D67D}" srcOrd="1" destOrd="0" presId="urn:microsoft.com/office/officeart/2016/7/layout/RepeatingBendingProcessNew"/>
    <dgm:cxn modelId="{7847DEEE-B567-4D1E-8A14-FFD3979C8395}" srcId="{5F6620EF-EC42-4F58-976C-1F9289819DF0}" destId="{52C02437-BD8F-4433-BA02-8A9600636A89}" srcOrd="1" destOrd="0" parTransId="{80B6425B-5645-454D-B9F4-7543E61E5FAC}" sibTransId="{9994FC36-3828-478A-A481-B61C4EF62148}"/>
    <dgm:cxn modelId="{E6FEBEF4-16D0-4D42-961B-21C4E2095168}" srcId="{5F6620EF-EC42-4F58-976C-1F9289819DF0}" destId="{EF99C87D-D93B-4665-8B10-653430DF44AB}" srcOrd="4" destOrd="0" parTransId="{05D2F1B4-C248-4121-96B2-74789A32FEAB}" sibTransId="{A3481643-82CE-409A-9139-431109AE7979}"/>
    <dgm:cxn modelId="{6510008D-4524-474C-A836-2E28094A8DAF}" type="presParOf" srcId="{FB34AE22-ACF8-4268-8B1A-8165C25CAC63}" destId="{44C65AFD-9AEA-4821-8CA9-A1882D11CB4A}" srcOrd="0" destOrd="0" presId="urn:microsoft.com/office/officeart/2016/7/layout/RepeatingBendingProcessNew"/>
    <dgm:cxn modelId="{0977E4F3-9B32-4E89-8E9A-DA6EB2CF1F04}" type="presParOf" srcId="{FB34AE22-ACF8-4268-8B1A-8165C25CAC63}" destId="{CDC6401D-998A-41AB-B0A6-736A4DA9AB96}" srcOrd="1" destOrd="0" presId="urn:microsoft.com/office/officeart/2016/7/layout/RepeatingBendingProcessNew"/>
    <dgm:cxn modelId="{BC42CE9F-701A-4237-B05E-6136C022CEB8}" type="presParOf" srcId="{CDC6401D-998A-41AB-B0A6-736A4DA9AB96}" destId="{2FC1E0BF-6250-48EA-9E84-1F4D1E06D67D}" srcOrd="0" destOrd="0" presId="urn:microsoft.com/office/officeart/2016/7/layout/RepeatingBendingProcessNew"/>
    <dgm:cxn modelId="{CEA5B1BC-62E9-4CFC-BB7C-B6F99D28D8B0}" type="presParOf" srcId="{FB34AE22-ACF8-4268-8B1A-8165C25CAC63}" destId="{6DF59B63-097A-4440-8498-A37334CB4DA6}" srcOrd="2" destOrd="0" presId="urn:microsoft.com/office/officeart/2016/7/layout/RepeatingBendingProcessNew"/>
    <dgm:cxn modelId="{A9A6D01A-3F6E-46E6-B207-8F31612BCBC3}" type="presParOf" srcId="{FB34AE22-ACF8-4268-8B1A-8165C25CAC63}" destId="{7BECB82B-C2C4-48E1-9B56-1B9156AD0527}" srcOrd="3" destOrd="0" presId="urn:microsoft.com/office/officeart/2016/7/layout/RepeatingBendingProcessNew"/>
    <dgm:cxn modelId="{75152CD5-7E10-45F4-BCF0-B1DA155D5792}" type="presParOf" srcId="{7BECB82B-C2C4-48E1-9B56-1B9156AD0527}" destId="{6384791D-7478-4D5D-8481-62F767FD8433}" srcOrd="0" destOrd="0" presId="urn:microsoft.com/office/officeart/2016/7/layout/RepeatingBendingProcessNew"/>
    <dgm:cxn modelId="{D5E15A87-4B33-4A37-A9FA-6234CBB2B38E}" type="presParOf" srcId="{FB34AE22-ACF8-4268-8B1A-8165C25CAC63}" destId="{F7D9FA0E-AE87-4BBA-8A57-9E5C0C1510BD}" srcOrd="4" destOrd="0" presId="urn:microsoft.com/office/officeart/2016/7/layout/RepeatingBendingProcessNew"/>
    <dgm:cxn modelId="{2E6577B0-C4B5-4E0A-BEF2-7C5AECD8BD44}" type="presParOf" srcId="{FB34AE22-ACF8-4268-8B1A-8165C25CAC63}" destId="{0210D397-AADE-4071-8188-F09BAA6B959F}" srcOrd="5" destOrd="0" presId="urn:microsoft.com/office/officeart/2016/7/layout/RepeatingBendingProcessNew"/>
    <dgm:cxn modelId="{1C18FF09-DFD4-4E10-94DA-000DE0C2F1EA}" type="presParOf" srcId="{0210D397-AADE-4071-8188-F09BAA6B959F}" destId="{EA776581-0B75-4CF0-94F3-4DC1F2D14BBB}" srcOrd="0" destOrd="0" presId="urn:microsoft.com/office/officeart/2016/7/layout/RepeatingBendingProcessNew"/>
    <dgm:cxn modelId="{4FB408D4-F444-44E9-9040-7372B424B703}" type="presParOf" srcId="{FB34AE22-ACF8-4268-8B1A-8165C25CAC63}" destId="{54623C50-0F64-4CAF-9675-59CD4FB28A00}" srcOrd="6" destOrd="0" presId="urn:microsoft.com/office/officeart/2016/7/layout/RepeatingBendingProcessNew"/>
    <dgm:cxn modelId="{E7FE00A3-AB22-49AE-8BFD-9EA30DBD56E7}" type="presParOf" srcId="{FB34AE22-ACF8-4268-8B1A-8165C25CAC63}" destId="{98856F61-C3E8-4BFD-B1A0-68C555948495}" srcOrd="7" destOrd="0" presId="urn:microsoft.com/office/officeart/2016/7/layout/RepeatingBendingProcessNew"/>
    <dgm:cxn modelId="{2F2B2C12-EE4D-4561-9B84-8F5FDD48C87C}" type="presParOf" srcId="{98856F61-C3E8-4BFD-B1A0-68C555948495}" destId="{7CC8E025-3C25-43BF-BC58-31B53535D45E}" srcOrd="0" destOrd="0" presId="urn:microsoft.com/office/officeart/2016/7/layout/RepeatingBendingProcessNew"/>
    <dgm:cxn modelId="{8905A152-94A4-4743-9CA4-1F4BBE06B914}" type="presParOf" srcId="{FB34AE22-ACF8-4268-8B1A-8165C25CAC63}" destId="{2651358E-B68C-4B67-9FE2-6A6964D727F3}" srcOrd="8" destOrd="0" presId="urn:microsoft.com/office/officeart/2016/7/layout/RepeatingBendingProcessNew"/>
    <dgm:cxn modelId="{6ED915FF-72FE-49D7-82C0-AA7921620FF5}" type="presParOf" srcId="{FB34AE22-ACF8-4268-8B1A-8165C25CAC63}" destId="{46E26301-09D8-4BFD-A64E-52D7ED2CD76A}" srcOrd="9" destOrd="0" presId="urn:microsoft.com/office/officeart/2016/7/layout/RepeatingBendingProcessNew"/>
    <dgm:cxn modelId="{6558E3F5-4630-4E00-8B7A-7998BEA44C05}" type="presParOf" srcId="{46E26301-09D8-4BFD-A64E-52D7ED2CD76A}" destId="{AA1ADB3C-CCFF-48DF-AE4B-AE7E4D029DB9}" srcOrd="0" destOrd="0" presId="urn:microsoft.com/office/officeart/2016/7/layout/RepeatingBendingProcessNew"/>
    <dgm:cxn modelId="{5183A2AA-50C9-4169-80AB-F2FA60C60E15}" type="presParOf" srcId="{FB34AE22-ACF8-4268-8B1A-8165C25CAC63}" destId="{2280380E-2050-4AA1-8CD1-F3577BA71DBD}" srcOrd="10" destOrd="0" presId="urn:microsoft.com/office/officeart/2016/7/layout/RepeatingBendingProcessNew"/>
    <dgm:cxn modelId="{CAE2A1A4-1B5D-49BE-9F30-391EC2649E3C}" type="presParOf" srcId="{FB34AE22-ACF8-4268-8B1A-8165C25CAC63}" destId="{E37744DC-9E06-4967-B082-BE04D218F2F3}" srcOrd="11" destOrd="0" presId="urn:microsoft.com/office/officeart/2016/7/layout/RepeatingBendingProcessNew"/>
    <dgm:cxn modelId="{BC5154E4-0906-4405-BB7D-62665378666D}" type="presParOf" srcId="{E37744DC-9E06-4967-B082-BE04D218F2F3}" destId="{C6CCC4E4-F793-46D0-ACFA-A3FDE6EA9006}" srcOrd="0" destOrd="0" presId="urn:microsoft.com/office/officeart/2016/7/layout/RepeatingBendingProcessNew"/>
    <dgm:cxn modelId="{2419F998-4D03-41C9-923B-3CA2C3CBC3E9}" type="presParOf" srcId="{FB34AE22-ACF8-4268-8B1A-8165C25CAC63}" destId="{2A484CAA-0A55-494B-9CD9-111BC67BD2D1}" srcOrd="1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B885CA-A832-4A80-A211-AC489407FD8C}" type="doc">
      <dgm:prSet loTypeId="urn:microsoft.com/office/officeart/2016/7/layout/LinearArrowProcessNumbered" loCatId="process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FB6F3A3D-4621-4B24-912F-147CA227A8F5}">
      <dgm:prSet custT="1"/>
      <dgm:spPr>
        <a:solidFill>
          <a:srgbClr val="05202E">
            <a:alpha val="90000"/>
          </a:srgbClr>
        </a:solidFill>
      </dgm:spPr>
      <dgm:t>
        <a:bodyPr anchor="ctr"/>
        <a:lstStyle/>
        <a:p>
          <a:pPr algn="l"/>
          <a:r>
            <a: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Financial institutions rely on AI for fraud detection but face:</a:t>
          </a:r>
        </a:p>
        <a:p>
          <a:pPr algn="l"/>
          <a:r>
            <a:rPr lang="en-US" sz="1400" b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High false-positive rates</a:t>
          </a:r>
        </a:p>
        <a:p>
          <a:pPr algn="l"/>
          <a:r>
            <a:rPr lang="en-US" sz="1400" b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Bias in detection models</a:t>
          </a:r>
          <a:endParaRPr lang="en-US" sz="14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DDE3804-94BE-4959-B657-3BF059F52BEA}" type="parTrans" cxnId="{71962599-D601-437E-8947-5D5FC2491CDB}">
      <dgm:prSet/>
      <dgm:spPr/>
      <dgm:t>
        <a:bodyPr/>
        <a:lstStyle/>
        <a:p>
          <a:endParaRPr lang="en-US"/>
        </a:p>
      </dgm:t>
    </dgm:pt>
    <dgm:pt modelId="{7D5C97E5-E006-4769-A76F-ADE25CDDC45B}" type="sibTrans" cxnId="{71962599-D601-437E-8947-5D5FC2491CDB}">
      <dgm:prSet phldrT="1" phldr="0"/>
      <dgm:spPr>
        <a:solidFill>
          <a:srgbClr val="05202E"/>
        </a:solidFill>
      </dgm:spPr>
      <dgm:t>
        <a:bodyPr/>
        <a:lstStyle/>
        <a:p>
          <a:r>
            <a:rPr lang="en-US"/>
            <a:t>1</a:t>
          </a:r>
          <a:endParaRPr lang="en-US" dirty="0"/>
        </a:p>
      </dgm:t>
    </dgm:pt>
    <dgm:pt modelId="{4C7A64BB-73A6-450D-9CA5-BDF3EAC18F74}">
      <dgm:prSet custT="1"/>
      <dgm:spPr>
        <a:solidFill>
          <a:srgbClr val="05202E">
            <a:alpha val="90000"/>
          </a:srgbClr>
        </a:solidFill>
      </dgm:spPr>
      <dgm:t>
        <a:bodyPr anchor="ctr"/>
        <a:lstStyle/>
        <a:p>
          <a:pPr algn="l"/>
          <a:r>
            <a: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Legitimate transactions wrongly flagged</a:t>
          </a:r>
        </a:p>
        <a:p>
          <a:pPr algn="l"/>
          <a:r>
            <a: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Leads to transaction declines, customer frustration, manual review costs</a:t>
          </a:r>
          <a:endParaRPr lang="en-US" sz="1400" b="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DE42F5E-4EAE-45C5-A1BC-4A7917E84C94}" type="parTrans" cxnId="{F5444F4D-4A6A-43C3-9A60-FDD8D686FE4D}">
      <dgm:prSet/>
      <dgm:spPr/>
      <dgm:t>
        <a:bodyPr/>
        <a:lstStyle/>
        <a:p>
          <a:endParaRPr lang="en-US"/>
        </a:p>
      </dgm:t>
    </dgm:pt>
    <dgm:pt modelId="{3F4BAEB7-1EDC-4940-BEE5-E7A28B09A330}" type="sibTrans" cxnId="{F5444F4D-4A6A-43C3-9A60-FDD8D686FE4D}">
      <dgm:prSet phldrT="2" phldr="0"/>
      <dgm:spPr>
        <a:solidFill>
          <a:srgbClr val="05202E"/>
        </a:solidFill>
      </dgm:spPr>
      <dgm:t>
        <a:bodyPr/>
        <a:lstStyle/>
        <a:p>
          <a:r>
            <a:rPr lang="en-US"/>
            <a:t>2</a:t>
          </a:r>
          <a:endParaRPr lang="en-US" dirty="0"/>
        </a:p>
      </dgm:t>
    </dgm:pt>
    <dgm:pt modelId="{9B54AD33-1EE4-4889-8411-E85173A202E0}">
      <dgm:prSet custT="1"/>
      <dgm:spPr>
        <a:solidFill>
          <a:srgbClr val="05202E">
            <a:alpha val="90000"/>
          </a:srgbClr>
        </a:solidFill>
      </dgm:spPr>
      <dgm:t>
        <a:bodyPr anchor="ctr"/>
        <a:lstStyle/>
        <a:p>
          <a:pPr algn="l">
            <a:buNone/>
          </a:pPr>
          <a:r>
            <a: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Skewed training data causes unfair targeting of demographic groups.</a:t>
          </a:r>
        </a:p>
        <a:p>
          <a:pPr algn="l">
            <a:buNone/>
          </a:pPr>
          <a:r>
            <a: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Raises ethical, regulatory, and reputational risks</a:t>
          </a:r>
          <a:endParaRPr lang="en-US" sz="1400" b="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2C39E35-076C-4962-9BB7-217B6D0ADCFA}" type="parTrans" cxnId="{2E354EA5-20A1-4033-AB27-38379A9FFCDA}">
      <dgm:prSet/>
      <dgm:spPr/>
      <dgm:t>
        <a:bodyPr/>
        <a:lstStyle/>
        <a:p>
          <a:endParaRPr lang="en-US"/>
        </a:p>
      </dgm:t>
    </dgm:pt>
    <dgm:pt modelId="{FF7C8D4F-BEFC-4297-B896-5DBD497B7DCE}" type="sibTrans" cxnId="{2E354EA5-20A1-4033-AB27-38379A9FFCDA}">
      <dgm:prSet phldrT="3" phldr="0"/>
      <dgm:spPr>
        <a:solidFill>
          <a:srgbClr val="05202E"/>
        </a:solidFill>
      </dgm:spPr>
      <dgm:t>
        <a:bodyPr/>
        <a:lstStyle/>
        <a:p>
          <a:r>
            <a:rPr lang="en-US"/>
            <a:t>3</a:t>
          </a:r>
          <a:endParaRPr lang="en-US" dirty="0"/>
        </a:p>
      </dgm:t>
    </dgm:pt>
    <dgm:pt modelId="{20478CFE-8BD1-411F-BAED-638DCD3A5025}" type="pres">
      <dgm:prSet presAssocID="{E5B885CA-A832-4A80-A211-AC489407FD8C}" presName="linearFlow" presStyleCnt="0">
        <dgm:presLayoutVars>
          <dgm:dir/>
          <dgm:animLvl val="lvl"/>
          <dgm:resizeHandles val="exact"/>
        </dgm:presLayoutVars>
      </dgm:prSet>
      <dgm:spPr/>
    </dgm:pt>
    <dgm:pt modelId="{D7912D92-2FDD-45B0-B3CE-6B43FED7AF70}" type="pres">
      <dgm:prSet presAssocID="{FB6F3A3D-4621-4B24-912F-147CA227A8F5}" presName="compositeNode" presStyleCnt="0"/>
      <dgm:spPr/>
    </dgm:pt>
    <dgm:pt modelId="{CB355EA1-9CE2-47E0-9AAE-0CE88DE1A908}" type="pres">
      <dgm:prSet presAssocID="{FB6F3A3D-4621-4B24-912F-147CA227A8F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858884D4-FE09-4F27-9CD9-4499206E21C3}" type="pres">
      <dgm:prSet presAssocID="{FB6F3A3D-4621-4B24-912F-147CA227A8F5}" presName="parSh" presStyleCnt="0"/>
      <dgm:spPr/>
    </dgm:pt>
    <dgm:pt modelId="{0F381A35-06A4-4E74-9AFE-48826C1CBC0A}" type="pres">
      <dgm:prSet presAssocID="{FB6F3A3D-4621-4B24-912F-147CA227A8F5}" presName="lineNode" presStyleLbl="alignAccFollowNode1" presStyleIdx="0" presStyleCnt="9"/>
      <dgm:spPr/>
    </dgm:pt>
    <dgm:pt modelId="{9FA085FF-3AA7-41B7-A4B1-33D6414D6A34}" type="pres">
      <dgm:prSet presAssocID="{FB6F3A3D-4621-4B24-912F-147CA227A8F5}" presName="lineArrowNode" presStyleLbl="alignAccFollowNode1" presStyleIdx="1" presStyleCnt="9"/>
      <dgm:spPr/>
    </dgm:pt>
    <dgm:pt modelId="{73FB5ADB-E229-44FF-BA90-79D28148B464}" type="pres">
      <dgm:prSet presAssocID="{7D5C97E5-E006-4769-A76F-ADE25CDDC45B}" presName="sibTransNodeCircle" presStyleLbl="alignNode1" presStyleIdx="0" presStyleCnt="3">
        <dgm:presLayoutVars>
          <dgm:chMax val="0"/>
          <dgm:bulletEnabled/>
        </dgm:presLayoutVars>
      </dgm:prSet>
      <dgm:spPr/>
    </dgm:pt>
    <dgm:pt modelId="{480BC88B-7F45-4677-AC1A-2A576A78ACBD}" type="pres">
      <dgm:prSet presAssocID="{7D5C97E5-E006-4769-A76F-ADE25CDDC45B}" presName="spacerBetweenCircleAndCallout" presStyleCnt="0">
        <dgm:presLayoutVars/>
      </dgm:prSet>
      <dgm:spPr/>
    </dgm:pt>
    <dgm:pt modelId="{3762E745-2D7A-4342-BB43-C6B493530C72}" type="pres">
      <dgm:prSet presAssocID="{FB6F3A3D-4621-4B24-912F-147CA227A8F5}" presName="nodeText" presStyleLbl="alignAccFollowNode1" presStyleIdx="2" presStyleCnt="9">
        <dgm:presLayoutVars>
          <dgm:bulletEnabled val="1"/>
        </dgm:presLayoutVars>
      </dgm:prSet>
      <dgm:spPr/>
    </dgm:pt>
    <dgm:pt modelId="{3F761C55-122D-49A2-BA23-15AEE7653C71}" type="pres">
      <dgm:prSet presAssocID="{7D5C97E5-E006-4769-A76F-ADE25CDDC45B}" presName="sibTransComposite" presStyleCnt="0"/>
      <dgm:spPr/>
    </dgm:pt>
    <dgm:pt modelId="{6E3E56B0-2A09-44F8-A640-DD95B97199B6}" type="pres">
      <dgm:prSet presAssocID="{4C7A64BB-73A6-450D-9CA5-BDF3EAC18F74}" presName="compositeNode" presStyleCnt="0"/>
      <dgm:spPr/>
    </dgm:pt>
    <dgm:pt modelId="{D7445E1F-92BB-43D7-B34F-EE32D8E245E3}" type="pres">
      <dgm:prSet presAssocID="{4C7A64BB-73A6-450D-9CA5-BDF3EAC18F74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F4BCF2B-25EB-4BDE-BD56-88FC2DFDFDF8}" type="pres">
      <dgm:prSet presAssocID="{4C7A64BB-73A6-450D-9CA5-BDF3EAC18F74}" presName="parSh" presStyleCnt="0"/>
      <dgm:spPr/>
    </dgm:pt>
    <dgm:pt modelId="{A1A49ED9-4540-4E88-AE08-7199B7293CD7}" type="pres">
      <dgm:prSet presAssocID="{4C7A64BB-73A6-450D-9CA5-BDF3EAC18F74}" presName="lineNode" presStyleLbl="alignAccFollowNode1" presStyleIdx="3" presStyleCnt="9"/>
      <dgm:spPr/>
    </dgm:pt>
    <dgm:pt modelId="{2D28F2C1-8532-4F97-9AD4-CA87FF1AA2E3}" type="pres">
      <dgm:prSet presAssocID="{4C7A64BB-73A6-450D-9CA5-BDF3EAC18F74}" presName="lineArrowNode" presStyleLbl="alignAccFollowNode1" presStyleIdx="4" presStyleCnt="9"/>
      <dgm:spPr/>
    </dgm:pt>
    <dgm:pt modelId="{0C216982-AE2D-4C01-BD1B-D5A75E9D8A0F}" type="pres">
      <dgm:prSet presAssocID="{3F4BAEB7-1EDC-4940-BEE5-E7A28B09A330}" presName="sibTransNodeCircle" presStyleLbl="alignNode1" presStyleIdx="1" presStyleCnt="3">
        <dgm:presLayoutVars>
          <dgm:chMax val="0"/>
          <dgm:bulletEnabled/>
        </dgm:presLayoutVars>
      </dgm:prSet>
      <dgm:spPr/>
    </dgm:pt>
    <dgm:pt modelId="{30712738-D0DF-4CBF-8E82-5E246BF5702F}" type="pres">
      <dgm:prSet presAssocID="{3F4BAEB7-1EDC-4940-BEE5-E7A28B09A330}" presName="spacerBetweenCircleAndCallout" presStyleCnt="0">
        <dgm:presLayoutVars/>
      </dgm:prSet>
      <dgm:spPr/>
    </dgm:pt>
    <dgm:pt modelId="{DA425738-500E-4D1C-BDD0-ED1D53AC6ACC}" type="pres">
      <dgm:prSet presAssocID="{4C7A64BB-73A6-450D-9CA5-BDF3EAC18F74}" presName="nodeText" presStyleLbl="alignAccFollowNode1" presStyleIdx="5" presStyleCnt="9">
        <dgm:presLayoutVars>
          <dgm:bulletEnabled val="1"/>
        </dgm:presLayoutVars>
      </dgm:prSet>
      <dgm:spPr/>
    </dgm:pt>
    <dgm:pt modelId="{46BDB3D0-E6BB-4CAE-8A25-F7247B891062}" type="pres">
      <dgm:prSet presAssocID="{3F4BAEB7-1EDC-4940-BEE5-E7A28B09A330}" presName="sibTransComposite" presStyleCnt="0"/>
      <dgm:spPr/>
    </dgm:pt>
    <dgm:pt modelId="{31DF4810-DE65-4678-B00E-727F0EDB2B48}" type="pres">
      <dgm:prSet presAssocID="{9B54AD33-1EE4-4889-8411-E85173A202E0}" presName="compositeNode" presStyleCnt="0"/>
      <dgm:spPr/>
    </dgm:pt>
    <dgm:pt modelId="{66A50094-CCEB-4B2E-ABA0-F1D8C767A7A3}" type="pres">
      <dgm:prSet presAssocID="{9B54AD33-1EE4-4889-8411-E85173A202E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1097851-0A23-413E-A472-94F340CFB2F4}" type="pres">
      <dgm:prSet presAssocID="{9B54AD33-1EE4-4889-8411-E85173A202E0}" presName="parSh" presStyleCnt="0"/>
      <dgm:spPr/>
    </dgm:pt>
    <dgm:pt modelId="{F18B1614-65AA-4DD7-A590-2CCF275EC5EF}" type="pres">
      <dgm:prSet presAssocID="{9B54AD33-1EE4-4889-8411-E85173A202E0}" presName="lineNode" presStyleLbl="alignAccFollowNode1" presStyleIdx="6" presStyleCnt="9"/>
      <dgm:spPr/>
    </dgm:pt>
    <dgm:pt modelId="{8BA77969-4DB8-4376-98D0-88F755D1A2AC}" type="pres">
      <dgm:prSet presAssocID="{9B54AD33-1EE4-4889-8411-E85173A202E0}" presName="lineArrowNode" presStyleLbl="alignAccFollowNode1" presStyleIdx="7" presStyleCnt="9"/>
      <dgm:spPr/>
    </dgm:pt>
    <dgm:pt modelId="{3BCBD6AE-497D-43F8-A7E6-A11461949D86}" type="pres">
      <dgm:prSet presAssocID="{FF7C8D4F-BEFC-4297-B896-5DBD497B7DCE}" presName="sibTransNodeCircle" presStyleLbl="alignNode1" presStyleIdx="2" presStyleCnt="3">
        <dgm:presLayoutVars>
          <dgm:chMax val="0"/>
          <dgm:bulletEnabled/>
        </dgm:presLayoutVars>
      </dgm:prSet>
      <dgm:spPr/>
    </dgm:pt>
    <dgm:pt modelId="{8C915271-4088-49C2-A4E0-4284E0AE3071}" type="pres">
      <dgm:prSet presAssocID="{FF7C8D4F-BEFC-4297-B896-5DBD497B7DCE}" presName="spacerBetweenCircleAndCallout" presStyleCnt="0">
        <dgm:presLayoutVars/>
      </dgm:prSet>
      <dgm:spPr/>
    </dgm:pt>
    <dgm:pt modelId="{A18C6F32-05F5-4352-8DE0-8632A8DA52C2}" type="pres">
      <dgm:prSet presAssocID="{9B54AD33-1EE4-4889-8411-E85173A202E0}" presName="nodeText" presStyleLbl="alignAccFollowNode1" presStyleIdx="8" presStyleCnt="9">
        <dgm:presLayoutVars>
          <dgm:bulletEnabled val="1"/>
        </dgm:presLayoutVars>
      </dgm:prSet>
      <dgm:spPr/>
    </dgm:pt>
  </dgm:ptLst>
  <dgm:cxnLst>
    <dgm:cxn modelId="{F5444F4D-4A6A-43C3-9A60-FDD8D686FE4D}" srcId="{E5B885CA-A832-4A80-A211-AC489407FD8C}" destId="{4C7A64BB-73A6-450D-9CA5-BDF3EAC18F74}" srcOrd="1" destOrd="0" parTransId="{9DE42F5E-4EAE-45C5-A1BC-4A7917E84C94}" sibTransId="{3F4BAEB7-1EDC-4940-BEE5-E7A28B09A330}"/>
    <dgm:cxn modelId="{4536307B-0D3F-4811-97E5-99B80B2C7C6B}" type="presOf" srcId="{4C7A64BB-73A6-450D-9CA5-BDF3EAC18F74}" destId="{DA425738-500E-4D1C-BDD0-ED1D53AC6ACC}" srcOrd="0" destOrd="0" presId="urn:microsoft.com/office/officeart/2016/7/layout/LinearArrowProcessNumbered"/>
    <dgm:cxn modelId="{31FA4690-0103-4B1C-94BE-7074C6F2440D}" type="presOf" srcId="{FF7C8D4F-BEFC-4297-B896-5DBD497B7DCE}" destId="{3BCBD6AE-497D-43F8-A7E6-A11461949D86}" srcOrd="0" destOrd="0" presId="urn:microsoft.com/office/officeart/2016/7/layout/LinearArrowProcessNumbered"/>
    <dgm:cxn modelId="{71962599-D601-437E-8947-5D5FC2491CDB}" srcId="{E5B885CA-A832-4A80-A211-AC489407FD8C}" destId="{FB6F3A3D-4621-4B24-912F-147CA227A8F5}" srcOrd="0" destOrd="0" parTransId="{3DDE3804-94BE-4959-B657-3BF059F52BEA}" sibTransId="{7D5C97E5-E006-4769-A76F-ADE25CDDC45B}"/>
    <dgm:cxn modelId="{2E354EA5-20A1-4033-AB27-38379A9FFCDA}" srcId="{E5B885CA-A832-4A80-A211-AC489407FD8C}" destId="{9B54AD33-1EE4-4889-8411-E85173A202E0}" srcOrd="2" destOrd="0" parTransId="{72C39E35-076C-4962-9BB7-217B6D0ADCFA}" sibTransId="{FF7C8D4F-BEFC-4297-B896-5DBD497B7DCE}"/>
    <dgm:cxn modelId="{8C2738B7-4430-4868-9B40-84D6E845297D}" type="presOf" srcId="{9B54AD33-1EE4-4889-8411-E85173A202E0}" destId="{A18C6F32-05F5-4352-8DE0-8632A8DA52C2}" srcOrd="0" destOrd="0" presId="urn:microsoft.com/office/officeart/2016/7/layout/LinearArrowProcessNumbered"/>
    <dgm:cxn modelId="{AE9783BA-883D-47BF-8E43-2C6A99A1EA4D}" type="presOf" srcId="{FB6F3A3D-4621-4B24-912F-147CA227A8F5}" destId="{3762E745-2D7A-4342-BB43-C6B493530C72}" srcOrd="0" destOrd="0" presId="urn:microsoft.com/office/officeart/2016/7/layout/LinearArrowProcessNumbered"/>
    <dgm:cxn modelId="{F640E2BB-D4B9-46EE-88F8-C0540E6DDEE9}" type="presOf" srcId="{3F4BAEB7-1EDC-4940-BEE5-E7A28B09A330}" destId="{0C216982-AE2D-4C01-BD1B-D5A75E9D8A0F}" srcOrd="0" destOrd="0" presId="urn:microsoft.com/office/officeart/2016/7/layout/LinearArrowProcessNumbered"/>
    <dgm:cxn modelId="{448D17E4-BDDF-46DB-864B-88F2856D88F9}" type="presOf" srcId="{E5B885CA-A832-4A80-A211-AC489407FD8C}" destId="{20478CFE-8BD1-411F-BAED-638DCD3A5025}" srcOrd="0" destOrd="0" presId="urn:microsoft.com/office/officeart/2016/7/layout/LinearArrowProcessNumbered"/>
    <dgm:cxn modelId="{3D1639EB-F5D2-46D5-907C-0927B50D3038}" type="presOf" srcId="{7D5C97E5-E006-4769-A76F-ADE25CDDC45B}" destId="{73FB5ADB-E229-44FF-BA90-79D28148B464}" srcOrd="0" destOrd="0" presId="urn:microsoft.com/office/officeart/2016/7/layout/LinearArrowProcessNumbered"/>
    <dgm:cxn modelId="{91F28319-80DE-4C4E-B646-AC5D6513A0A9}" type="presParOf" srcId="{20478CFE-8BD1-411F-BAED-638DCD3A5025}" destId="{D7912D92-2FDD-45B0-B3CE-6B43FED7AF70}" srcOrd="0" destOrd="0" presId="urn:microsoft.com/office/officeart/2016/7/layout/LinearArrowProcessNumbered"/>
    <dgm:cxn modelId="{BE82E400-6C73-4A43-AC1E-C4BD50BF5006}" type="presParOf" srcId="{D7912D92-2FDD-45B0-B3CE-6B43FED7AF70}" destId="{CB355EA1-9CE2-47E0-9AAE-0CE88DE1A908}" srcOrd="0" destOrd="0" presId="urn:microsoft.com/office/officeart/2016/7/layout/LinearArrowProcessNumbered"/>
    <dgm:cxn modelId="{870DB57C-1A0A-4DDF-8B07-0B7AF12E548A}" type="presParOf" srcId="{D7912D92-2FDD-45B0-B3CE-6B43FED7AF70}" destId="{858884D4-FE09-4F27-9CD9-4499206E21C3}" srcOrd="1" destOrd="0" presId="urn:microsoft.com/office/officeart/2016/7/layout/LinearArrowProcessNumbered"/>
    <dgm:cxn modelId="{3E3EF671-69A4-440B-987E-A616739B8717}" type="presParOf" srcId="{858884D4-FE09-4F27-9CD9-4499206E21C3}" destId="{0F381A35-06A4-4E74-9AFE-48826C1CBC0A}" srcOrd="0" destOrd="0" presId="urn:microsoft.com/office/officeart/2016/7/layout/LinearArrowProcessNumbered"/>
    <dgm:cxn modelId="{859C7DA7-D9A0-4DF2-9FA3-9D75CE257C70}" type="presParOf" srcId="{858884D4-FE09-4F27-9CD9-4499206E21C3}" destId="{9FA085FF-3AA7-41B7-A4B1-33D6414D6A34}" srcOrd="1" destOrd="0" presId="urn:microsoft.com/office/officeart/2016/7/layout/LinearArrowProcessNumbered"/>
    <dgm:cxn modelId="{0E26C664-5534-48F8-9777-A2EE90976FA4}" type="presParOf" srcId="{858884D4-FE09-4F27-9CD9-4499206E21C3}" destId="{73FB5ADB-E229-44FF-BA90-79D28148B464}" srcOrd="2" destOrd="0" presId="urn:microsoft.com/office/officeart/2016/7/layout/LinearArrowProcessNumbered"/>
    <dgm:cxn modelId="{66BD14D0-2437-475C-89B2-7E4A44F55621}" type="presParOf" srcId="{858884D4-FE09-4F27-9CD9-4499206E21C3}" destId="{480BC88B-7F45-4677-AC1A-2A576A78ACBD}" srcOrd="3" destOrd="0" presId="urn:microsoft.com/office/officeart/2016/7/layout/LinearArrowProcessNumbered"/>
    <dgm:cxn modelId="{CD79CB2B-915C-4110-A047-F8C895999A7B}" type="presParOf" srcId="{D7912D92-2FDD-45B0-B3CE-6B43FED7AF70}" destId="{3762E745-2D7A-4342-BB43-C6B493530C72}" srcOrd="2" destOrd="0" presId="urn:microsoft.com/office/officeart/2016/7/layout/LinearArrowProcessNumbered"/>
    <dgm:cxn modelId="{629BF319-782A-491D-9BED-E02FE0A5EA85}" type="presParOf" srcId="{20478CFE-8BD1-411F-BAED-638DCD3A5025}" destId="{3F761C55-122D-49A2-BA23-15AEE7653C71}" srcOrd="1" destOrd="0" presId="urn:microsoft.com/office/officeart/2016/7/layout/LinearArrowProcessNumbered"/>
    <dgm:cxn modelId="{0EEDEE4B-810F-482E-9C47-18E93F60F082}" type="presParOf" srcId="{20478CFE-8BD1-411F-BAED-638DCD3A5025}" destId="{6E3E56B0-2A09-44F8-A640-DD95B97199B6}" srcOrd="2" destOrd="0" presId="urn:microsoft.com/office/officeart/2016/7/layout/LinearArrowProcessNumbered"/>
    <dgm:cxn modelId="{32B47BCC-9802-4168-B151-2CA236C283B6}" type="presParOf" srcId="{6E3E56B0-2A09-44F8-A640-DD95B97199B6}" destId="{D7445E1F-92BB-43D7-B34F-EE32D8E245E3}" srcOrd="0" destOrd="0" presId="urn:microsoft.com/office/officeart/2016/7/layout/LinearArrowProcessNumbered"/>
    <dgm:cxn modelId="{E1D72D3A-7807-46E6-80E5-10035D8B6E8F}" type="presParOf" srcId="{6E3E56B0-2A09-44F8-A640-DD95B97199B6}" destId="{AF4BCF2B-25EB-4BDE-BD56-88FC2DFDFDF8}" srcOrd="1" destOrd="0" presId="urn:microsoft.com/office/officeart/2016/7/layout/LinearArrowProcessNumbered"/>
    <dgm:cxn modelId="{4457344C-52BC-4B56-92B7-325D20F28BF0}" type="presParOf" srcId="{AF4BCF2B-25EB-4BDE-BD56-88FC2DFDFDF8}" destId="{A1A49ED9-4540-4E88-AE08-7199B7293CD7}" srcOrd="0" destOrd="0" presId="urn:microsoft.com/office/officeart/2016/7/layout/LinearArrowProcessNumbered"/>
    <dgm:cxn modelId="{ACBBF634-DE92-4147-A766-446AE1FA7DC3}" type="presParOf" srcId="{AF4BCF2B-25EB-4BDE-BD56-88FC2DFDFDF8}" destId="{2D28F2C1-8532-4F97-9AD4-CA87FF1AA2E3}" srcOrd="1" destOrd="0" presId="urn:microsoft.com/office/officeart/2016/7/layout/LinearArrowProcessNumbered"/>
    <dgm:cxn modelId="{AE6742B6-6FE1-4F80-A9BF-FD49B66C2AD0}" type="presParOf" srcId="{AF4BCF2B-25EB-4BDE-BD56-88FC2DFDFDF8}" destId="{0C216982-AE2D-4C01-BD1B-D5A75E9D8A0F}" srcOrd="2" destOrd="0" presId="urn:microsoft.com/office/officeart/2016/7/layout/LinearArrowProcessNumbered"/>
    <dgm:cxn modelId="{7CD7F29C-F400-4C83-9790-B161F4853DD1}" type="presParOf" srcId="{AF4BCF2B-25EB-4BDE-BD56-88FC2DFDFDF8}" destId="{30712738-D0DF-4CBF-8E82-5E246BF5702F}" srcOrd="3" destOrd="0" presId="urn:microsoft.com/office/officeart/2016/7/layout/LinearArrowProcessNumbered"/>
    <dgm:cxn modelId="{F19E5EA7-344F-4411-A818-B8C018235F18}" type="presParOf" srcId="{6E3E56B0-2A09-44F8-A640-DD95B97199B6}" destId="{DA425738-500E-4D1C-BDD0-ED1D53AC6ACC}" srcOrd="2" destOrd="0" presId="urn:microsoft.com/office/officeart/2016/7/layout/LinearArrowProcessNumbered"/>
    <dgm:cxn modelId="{7E30B27B-BFD6-4CB8-BD83-F927D7ADFDBA}" type="presParOf" srcId="{20478CFE-8BD1-411F-BAED-638DCD3A5025}" destId="{46BDB3D0-E6BB-4CAE-8A25-F7247B891062}" srcOrd="3" destOrd="0" presId="urn:microsoft.com/office/officeart/2016/7/layout/LinearArrowProcessNumbered"/>
    <dgm:cxn modelId="{818246E6-E368-4527-A4E1-655E84139FC8}" type="presParOf" srcId="{20478CFE-8BD1-411F-BAED-638DCD3A5025}" destId="{31DF4810-DE65-4678-B00E-727F0EDB2B48}" srcOrd="4" destOrd="0" presId="urn:microsoft.com/office/officeart/2016/7/layout/LinearArrowProcessNumbered"/>
    <dgm:cxn modelId="{C1E49B18-78A6-496B-838F-742245EBBA9D}" type="presParOf" srcId="{31DF4810-DE65-4678-B00E-727F0EDB2B48}" destId="{66A50094-CCEB-4B2E-ABA0-F1D8C767A7A3}" srcOrd="0" destOrd="0" presId="urn:microsoft.com/office/officeart/2016/7/layout/LinearArrowProcessNumbered"/>
    <dgm:cxn modelId="{7034539B-8286-470F-AADD-53500C7BB91D}" type="presParOf" srcId="{31DF4810-DE65-4678-B00E-727F0EDB2B48}" destId="{41097851-0A23-413E-A472-94F340CFB2F4}" srcOrd="1" destOrd="0" presId="urn:microsoft.com/office/officeart/2016/7/layout/LinearArrowProcessNumbered"/>
    <dgm:cxn modelId="{4E94A089-F3FB-4DB0-B531-626A6886A1DA}" type="presParOf" srcId="{41097851-0A23-413E-A472-94F340CFB2F4}" destId="{F18B1614-65AA-4DD7-A590-2CCF275EC5EF}" srcOrd="0" destOrd="0" presId="urn:microsoft.com/office/officeart/2016/7/layout/LinearArrowProcessNumbered"/>
    <dgm:cxn modelId="{9E9D47D6-AB3B-435B-A92F-E5171D72F779}" type="presParOf" srcId="{41097851-0A23-413E-A472-94F340CFB2F4}" destId="{8BA77969-4DB8-4376-98D0-88F755D1A2AC}" srcOrd="1" destOrd="0" presId="urn:microsoft.com/office/officeart/2016/7/layout/LinearArrowProcessNumbered"/>
    <dgm:cxn modelId="{B84FEF68-675D-417B-9DEE-C768A04D0F07}" type="presParOf" srcId="{41097851-0A23-413E-A472-94F340CFB2F4}" destId="{3BCBD6AE-497D-43F8-A7E6-A11461949D86}" srcOrd="2" destOrd="0" presId="urn:microsoft.com/office/officeart/2016/7/layout/LinearArrowProcessNumbered"/>
    <dgm:cxn modelId="{AE892B88-C522-439E-9EE2-120B721D6D80}" type="presParOf" srcId="{41097851-0A23-413E-A472-94F340CFB2F4}" destId="{8C915271-4088-49C2-A4E0-4284E0AE3071}" srcOrd="3" destOrd="0" presId="urn:microsoft.com/office/officeart/2016/7/layout/LinearArrowProcessNumbered"/>
    <dgm:cxn modelId="{54767D3A-4EF2-498F-98D8-14C1422A8838}" type="presParOf" srcId="{31DF4810-DE65-4678-B00E-727F0EDB2B48}" destId="{A18C6F32-05F5-4352-8DE0-8632A8DA52C2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DBD94E7-1941-4C68-9001-89451791884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A797FA40-C31C-4A35-ABF7-A9ADF0047617}">
      <dgm:prSet/>
      <dgm:spPr/>
      <dgm:t>
        <a:bodyPr/>
        <a:lstStyle/>
        <a:p>
          <a:r>
            <a:rPr lang="en-US">
              <a:solidFill>
                <a:schemeClr val="tx1"/>
              </a:solidFill>
            </a:rPr>
            <a:t>How do high false-positive rates in financial transactions result from AI-driven fraud detection systems?</a:t>
          </a:r>
          <a:endParaRPr lang="en-US" dirty="0">
            <a:solidFill>
              <a:schemeClr val="tx1"/>
            </a:solidFill>
          </a:endParaRPr>
        </a:p>
      </dgm:t>
    </dgm:pt>
    <dgm:pt modelId="{B59C56AF-D635-4D66-B8A5-1BE7A42A0DF5}" type="parTrans" cxnId="{C79C98C5-6470-4FE1-B045-9C521CA7E065}">
      <dgm:prSet/>
      <dgm:spPr/>
      <dgm:t>
        <a:bodyPr/>
        <a:lstStyle/>
        <a:p>
          <a:endParaRPr lang="en-US"/>
        </a:p>
      </dgm:t>
    </dgm:pt>
    <dgm:pt modelId="{722D4746-3FFE-4DAC-97D9-851EF316CC76}" type="sibTrans" cxnId="{C79C98C5-6470-4FE1-B045-9C521CA7E065}">
      <dgm:prSet/>
      <dgm:spPr/>
      <dgm:t>
        <a:bodyPr/>
        <a:lstStyle/>
        <a:p>
          <a:endParaRPr lang="en-US"/>
        </a:p>
      </dgm:t>
    </dgm:pt>
    <dgm:pt modelId="{55DCB669-9A2D-40F4-A21A-801FBA4615A0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What elements affect AI-based fraud detection algorithms' precision and dependability?</a:t>
          </a:r>
        </a:p>
      </dgm:t>
    </dgm:pt>
    <dgm:pt modelId="{2123B2AE-420E-4C61-8501-B7E91EEE3EC7}" type="parTrans" cxnId="{E0320D4B-0398-496F-91AC-C505EBD84A00}">
      <dgm:prSet/>
      <dgm:spPr/>
      <dgm:t>
        <a:bodyPr/>
        <a:lstStyle/>
        <a:p>
          <a:endParaRPr lang="en-US"/>
        </a:p>
      </dgm:t>
    </dgm:pt>
    <dgm:pt modelId="{340A69F1-D387-4EF7-A777-CB76438C92B1}" type="sibTrans" cxnId="{E0320D4B-0398-496F-91AC-C505EBD84A00}">
      <dgm:prSet/>
      <dgm:spPr/>
      <dgm:t>
        <a:bodyPr/>
        <a:lstStyle/>
        <a:p>
          <a:endParaRPr lang="en-US"/>
        </a:p>
      </dgm:t>
    </dgm:pt>
    <dgm:pt modelId="{6D84B495-6432-4AAE-B187-7405BDE63F31}">
      <dgm:prSet/>
      <dgm:spPr/>
      <dgm:t>
        <a:bodyPr/>
        <a:lstStyle/>
        <a:p>
          <a:r>
            <a:rPr lang="en-US">
              <a:solidFill>
                <a:schemeClr val="tx1"/>
              </a:solidFill>
            </a:rPr>
            <a:t>How does bias in AI fraud detection systems result from dataset imbalance?</a:t>
          </a:r>
          <a:endParaRPr lang="en-US" dirty="0">
            <a:solidFill>
              <a:schemeClr val="tx1"/>
            </a:solidFill>
          </a:endParaRPr>
        </a:p>
      </dgm:t>
    </dgm:pt>
    <dgm:pt modelId="{A9309D69-16AB-464A-9636-EDE48E76ED4D}" type="parTrans" cxnId="{3C143DAD-76FE-43B9-8344-49A857FCA4E2}">
      <dgm:prSet/>
      <dgm:spPr/>
      <dgm:t>
        <a:bodyPr/>
        <a:lstStyle/>
        <a:p>
          <a:endParaRPr lang="en-US"/>
        </a:p>
      </dgm:t>
    </dgm:pt>
    <dgm:pt modelId="{A546532A-12F3-49B4-90E4-E6F3F9E2011B}" type="sibTrans" cxnId="{3C143DAD-76FE-43B9-8344-49A857FCA4E2}">
      <dgm:prSet/>
      <dgm:spPr/>
      <dgm:t>
        <a:bodyPr/>
        <a:lstStyle/>
        <a:p>
          <a:endParaRPr lang="en-US"/>
        </a:p>
      </dgm:t>
    </dgm:pt>
    <dgm:pt modelId="{AFC1C634-E8C3-40B6-B4F4-A653A7174F08}">
      <dgm:prSet/>
      <dgm:spPr/>
      <dgm:t>
        <a:bodyPr/>
        <a:lstStyle/>
        <a:p>
          <a:r>
            <a:rPr lang="en-US">
              <a:solidFill>
                <a:schemeClr val="tx1"/>
              </a:solidFill>
            </a:rPr>
            <a:t>What tactics may be used to reduce bias and increase the accuracy of AI fraud detection systems?</a:t>
          </a:r>
          <a:endParaRPr lang="en-US" dirty="0">
            <a:solidFill>
              <a:schemeClr val="tx1"/>
            </a:solidFill>
          </a:endParaRPr>
        </a:p>
      </dgm:t>
    </dgm:pt>
    <dgm:pt modelId="{D037A398-4225-40CE-B6DF-A884BF288388}" type="parTrans" cxnId="{B0B27A21-90FC-486B-821F-62646558FAD2}">
      <dgm:prSet/>
      <dgm:spPr/>
      <dgm:t>
        <a:bodyPr/>
        <a:lstStyle/>
        <a:p>
          <a:endParaRPr lang="en-US"/>
        </a:p>
      </dgm:t>
    </dgm:pt>
    <dgm:pt modelId="{DD155234-BDDF-49A5-AD83-2F7E34E1700C}" type="sibTrans" cxnId="{B0B27A21-90FC-486B-821F-62646558FAD2}">
      <dgm:prSet/>
      <dgm:spPr/>
      <dgm:t>
        <a:bodyPr/>
        <a:lstStyle/>
        <a:p>
          <a:endParaRPr lang="en-US"/>
        </a:p>
      </dgm:t>
    </dgm:pt>
    <dgm:pt modelId="{3198E55C-04B9-44E0-83EA-332A13E6F7B9}" type="pres">
      <dgm:prSet presAssocID="{2DBD94E7-1941-4C68-9001-894517918840}" presName="root" presStyleCnt="0">
        <dgm:presLayoutVars>
          <dgm:dir/>
          <dgm:resizeHandles val="exact"/>
        </dgm:presLayoutVars>
      </dgm:prSet>
      <dgm:spPr/>
    </dgm:pt>
    <dgm:pt modelId="{4CD05B5E-4770-4940-8676-8DD7CD9D1BB4}" type="pres">
      <dgm:prSet presAssocID="{A797FA40-C31C-4A35-ABF7-A9ADF0047617}" presName="compNode" presStyleCnt="0"/>
      <dgm:spPr/>
    </dgm:pt>
    <dgm:pt modelId="{E98E8866-AE01-4236-A8B4-6BFD01BB4DE0}" type="pres">
      <dgm:prSet presAssocID="{A797FA40-C31C-4A35-ABF7-A9ADF0047617}" presName="bgRect" presStyleLbl="bgShp" presStyleIdx="0" presStyleCnt="4"/>
      <dgm:spPr/>
    </dgm:pt>
    <dgm:pt modelId="{B8688FDC-DDDB-45CD-A0CC-E67A084E9F8A}" type="pres">
      <dgm:prSet presAssocID="{A797FA40-C31C-4A35-ABF7-A9ADF004761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A11F58FA-811A-4E97-B690-7EEF13947097}" type="pres">
      <dgm:prSet presAssocID="{A797FA40-C31C-4A35-ABF7-A9ADF0047617}" presName="spaceRect" presStyleCnt="0"/>
      <dgm:spPr/>
    </dgm:pt>
    <dgm:pt modelId="{5DC06A44-15E9-422D-A96B-B42325B9DCA8}" type="pres">
      <dgm:prSet presAssocID="{A797FA40-C31C-4A35-ABF7-A9ADF0047617}" presName="parTx" presStyleLbl="revTx" presStyleIdx="0" presStyleCnt="4">
        <dgm:presLayoutVars>
          <dgm:chMax val="0"/>
          <dgm:chPref val="0"/>
        </dgm:presLayoutVars>
      </dgm:prSet>
      <dgm:spPr/>
    </dgm:pt>
    <dgm:pt modelId="{A7E9CD13-EE81-4F3E-B9A0-9DF93782D3EF}" type="pres">
      <dgm:prSet presAssocID="{722D4746-3FFE-4DAC-97D9-851EF316CC76}" presName="sibTrans" presStyleCnt="0"/>
      <dgm:spPr/>
    </dgm:pt>
    <dgm:pt modelId="{13158EF6-C370-4BAD-89B1-73C1057A548D}" type="pres">
      <dgm:prSet presAssocID="{55DCB669-9A2D-40F4-A21A-801FBA4615A0}" presName="compNode" presStyleCnt="0"/>
      <dgm:spPr/>
    </dgm:pt>
    <dgm:pt modelId="{736AA42D-E9E7-4902-8D87-A367B0390525}" type="pres">
      <dgm:prSet presAssocID="{55DCB669-9A2D-40F4-A21A-801FBA4615A0}" presName="bgRect" presStyleLbl="bgShp" presStyleIdx="1" presStyleCnt="4"/>
      <dgm:spPr/>
    </dgm:pt>
    <dgm:pt modelId="{94F2BC93-7ED0-4098-8787-38543BF78B95}" type="pres">
      <dgm:prSet presAssocID="{55DCB669-9A2D-40F4-A21A-801FBA4615A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8359C72D-E8B5-4664-9204-36447F3032F3}" type="pres">
      <dgm:prSet presAssocID="{55DCB669-9A2D-40F4-A21A-801FBA4615A0}" presName="spaceRect" presStyleCnt="0"/>
      <dgm:spPr/>
    </dgm:pt>
    <dgm:pt modelId="{1D9FDABC-5DBF-4C4A-BFA1-A2FA91CA26E4}" type="pres">
      <dgm:prSet presAssocID="{55DCB669-9A2D-40F4-A21A-801FBA4615A0}" presName="parTx" presStyleLbl="revTx" presStyleIdx="1" presStyleCnt="4">
        <dgm:presLayoutVars>
          <dgm:chMax val="0"/>
          <dgm:chPref val="0"/>
        </dgm:presLayoutVars>
      </dgm:prSet>
      <dgm:spPr/>
    </dgm:pt>
    <dgm:pt modelId="{59663363-7FFD-47B9-B5BA-2F5A5F76D7FF}" type="pres">
      <dgm:prSet presAssocID="{340A69F1-D387-4EF7-A777-CB76438C92B1}" presName="sibTrans" presStyleCnt="0"/>
      <dgm:spPr/>
    </dgm:pt>
    <dgm:pt modelId="{FABDFD38-DAFA-4971-9A84-25DB54AE91B7}" type="pres">
      <dgm:prSet presAssocID="{6D84B495-6432-4AAE-B187-7405BDE63F31}" presName="compNode" presStyleCnt="0"/>
      <dgm:spPr/>
    </dgm:pt>
    <dgm:pt modelId="{A96B3E22-2281-4538-B383-B18BBF600482}" type="pres">
      <dgm:prSet presAssocID="{6D84B495-6432-4AAE-B187-7405BDE63F31}" presName="bgRect" presStyleLbl="bgShp" presStyleIdx="2" presStyleCnt="4"/>
      <dgm:spPr/>
    </dgm:pt>
    <dgm:pt modelId="{5AB4F841-56D9-4400-A492-9EFDE3280F76}" type="pres">
      <dgm:prSet presAssocID="{6D84B495-6432-4AAE-B187-7405BDE63F3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B8FDD5E9-F7C0-4635-B07B-40DFD5EE09DF}" type="pres">
      <dgm:prSet presAssocID="{6D84B495-6432-4AAE-B187-7405BDE63F31}" presName="spaceRect" presStyleCnt="0"/>
      <dgm:spPr/>
    </dgm:pt>
    <dgm:pt modelId="{02E719E5-22AF-4081-B4E7-B43187FF25D9}" type="pres">
      <dgm:prSet presAssocID="{6D84B495-6432-4AAE-B187-7405BDE63F31}" presName="parTx" presStyleLbl="revTx" presStyleIdx="2" presStyleCnt="4">
        <dgm:presLayoutVars>
          <dgm:chMax val="0"/>
          <dgm:chPref val="0"/>
        </dgm:presLayoutVars>
      </dgm:prSet>
      <dgm:spPr/>
    </dgm:pt>
    <dgm:pt modelId="{65D191D5-9132-40CC-B4E0-532DB7E1FA00}" type="pres">
      <dgm:prSet presAssocID="{A546532A-12F3-49B4-90E4-E6F3F9E2011B}" presName="sibTrans" presStyleCnt="0"/>
      <dgm:spPr/>
    </dgm:pt>
    <dgm:pt modelId="{F01DF711-B31C-42D4-97DC-48EBA5020C10}" type="pres">
      <dgm:prSet presAssocID="{AFC1C634-E8C3-40B6-B4F4-A653A7174F08}" presName="compNode" presStyleCnt="0"/>
      <dgm:spPr/>
    </dgm:pt>
    <dgm:pt modelId="{F0351999-BC7D-4670-AC45-E03104291D61}" type="pres">
      <dgm:prSet presAssocID="{AFC1C634-E8C3-40B6-B4F4-A653A7174F08}" presName="bgRect" presStyleLbl="bgShp" presStyleIdx="3" presStyleCnt="4"/>
      <dgm:spPr/>
    </dgm:pt>
    <dgm:pt modelId="{9249FEFD-DC4A-4733-873B-ECA0BE058817}" type="pres">
      <dgm:prSet presAssocID="{AFC1C634-E8C3-40B6-B4F4-A653A7174F0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CF388E44-279B-4D2C-BC33-52BCC0CC06BA}" type="pres">
      <dgm:prSet presAssocID="{AFC1C634-E8C3-40B6-B4F4-A653A7174F08}" presName="spaceRect" presStyleCnt="0"/>
      <dgm:spPr/>
    </dgm:pt>
    <dgm:pt modelId="{8BE7630D-4C4B-49BD-AB5D-C8458C43309F}" type="pres">
      <dgm:prSet presAssocID="{AFC1C634-E8C3-40B6-B4F4-A653A7174F08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0B27A21-90FC-486B-821F-62646558FAD2}" srcId="{2DBD94E7-1941-4C68-9001-894517918840}" destId="{AFC1C634-E8C3-40B6-B4F4-A653A7174F08}" srcOrd="3" destOrd="0" parTransId="{D037A398-4225-40CE-B6DF-A884BF288388}" sibTransId="{DD155234-BDDF-49A5-AD83-2F7E34E1700C}"/>
    <dgm:cxn modelId="{0BF7B044-FDAA-4628-9AA3-C45C96F4AEC3}" type="presOf" srcId="{6D84B495-6432-4AAE-B187-7405BDE63F31}" destId="{02E719E5-22AF-4081-B4E7-B43187FF25D9}" srcOrd="0" destOrd="0" presId="urn:microsoft.com/office/officeart/2018/2/layout/IconVerticalSolidList"/>
    <dgm:cxn modelId="{E0320D4B-0398-496F-91AC-C505EBD84A00}" srcId="{2DBD94E7-1941-4C68-9001-894517918840}" destId="{55DCB669-9A2D-40F4-A21A-801FBA4615A0}" srcOrd="1" destOrd="0" parTransId="{2123B2AE-420E-4C61-8501-B7E91EEE3EC7}" sibTransId="{340A69F1-D387-4EF7-A777-CB76438C92B1}"/>
    <dgm:cxn modelId="{3A6B1E8D-9F52-4F21-9DCD-270403189D10}" type="presOf" srcId="{AFC1C634-E8C3-40B6-B4F4-A653A7174F08}" destId="{8BE7630D-4C4B-49BD-AB5D-C8458C43309F}" srcOrd="0" destOrd="0" presId="urn:microsoft.com/office/officeart/2018/2/layout/IconVerticalSolidList"/>
    <dgm:cxn modelId="{3C143DAD-76FE-43B9-8344-49A857FCA4E2}" srcId="{2DBD94E7-1941-4C68-9001-894517918840}" destId="{6D84B495-6432-4AAE-B187-7405BDE63F31}" srcOrd="2" destOrd="0" parTransId="{A9309D69-16AB-464A-9636-EDE48E76ED4D}" sibTransId="{A546532A-12F3-49B4-90E4-E6F3F9E2011B}"/>
    <dgm:cxn modelId="{0972A3B5-2568-41D6-8590-DDC387BBD74A}" type="presOf" srcId="{55DCB669-9A2D-40F4-A21A-801FBA4615A0}" destId="{1D9FDABC-5DBF-4C4A-BFA1-A2FA91CA26E4}" srcOrd="0" destOrd="0" presId="urn:microsoft.com/office/officeart/2018/2/layout/IconVerticalSolidList"/>
    <dgm:cxn modelId="{C79C98C5-6470-4FE1-B045-9C521CA7E065}" srcId="{2DBD94E7-1941-4C68-9001-894517918840}" destId="{A797FA40-C31C-4A35-ABF7-A9ADF0047617}" srcOrd="0" destOrd="0" parTransId="{B59C56AF-D635-4D66-B8A5-1BE7A42A0DF5}" sibTransId="{722D4746-3FFE-4DAC-97D9-851EF316CC76}"/>
    <dgm:cxn modelId="{1F7B5CD4-4562-451E-B0FF-C46151339A3C}" type="presOf" srcId="{2DBD94E7-1941-4C68-9001-894517918840}" destId="{3198E55C-04B9-44E0-83EA-332A13E6F7B9}" srcOrd="0" destOrd="0" presId="urn:microsoft.com/office/officeart/2018/2/layout/IconVerticalSolidList"/>
    <dgm:cxn modelId="{DB15F8E7-0F2B-4A3C-870E-C1A1FF1F82BC}" type="presOf" srcId="{A797FA40-C31C-4A35-ABF7-A9ADF0047617}" destId="{5DC06A44-15E9-422D-A96B-B42325B9DCA8}" srcOrd="0" destOrd="0" presId="urn:microsoft.com/office/officeart/2018/2/layout/IconVerticalSolidList"/>
    <dgm:cxn modelId="{8C23341C-277A-4E70-AB2C-B7EED61D4685}" type="presParOf" srcId="{3198E55C-04B9-44E0-83EA-332A13E6F7B9}" destId="{4CD05B5E-4770-4940-8676-8DD7CD9D1BB4}" srcOrd="0" destOrd="0" presId="urn:microsoft.com/office/officeart/2018/2/layout/IconVerticalSolidList"/>
    <dgm:cxn modelId="{83570789-EF78-4E6C-B6E5-B19CF85C80F9}" type="presParOf" srcId="{4CD05B5E-4770-4940-8676-8DD7CD9D1BB4}" destId="{E98E8866-AE01-4236-A8B4-6BFD01BB4DE0}" srcOrd="0" destOrd="0" presId="urn:microsoft.com/office/officeart/2018/2/layout/IconVerticalSolidList"/>
    <dgm:cxn modelId="{5DF32006-4894-4D73-A25A-B65F0654E38E}" type="presParOf" srcId="{4CD05B5E-4770-4940-8676-8DD7CD9D1BB4}" destId="{B8688FDC-DDDB-45CD-A0CC-E67A084E9F8A}" srcOrd="1" destOrd="0" presId="urn:microsoft.com/office/officeart/2018/2/layout/IconVerticalSolidList"/>
    <dgm:cxn modelId="{47FBBF57-3948-4520-895D-D67B5BDD3B3A}" type="presParOf" srcId="{4CD05B5E-4770-4940-8676-8DD7CD9D1BB4}" destId="{A11F58FA-811A-4E97-B690-7EEF13947097}" srcOrd="2" destOrd="0" presId="urn:microsoft.com/office/officeart/2018/2/layout/IconVerticalSolidList"/>
    <dgm:cxn modelId="{FA8E8502-91A7-48FF-A9BC-F92895441C58}" type="presParOf" srcId="{4CD05B5E-4770-4940-8676-8DD7CD9D1BB4}" destId="{5DC06A44-15E9-422D-A96B-B42325B9DCA8}" srcOrd="3" destOrd="0" presId="urn:microsoft.com/office/officeart/2018/2/layout/IconVerticalSolidList"/>
    <dgm:cxn modelId="{7487F0A1-1682-49F3-BD8A-96F02D6597B7}" type="presParOf" srcId="{3198E55C-04B9-44E0-83EA-332A13E6F7B9}" destId="{A7E9CD13-EE81-4F3E-B9A0-9DF93782D3EF}" srcOrd="1" destOrd="0" presId="urn:microsoft.com/office/officeart/2018/2/layout/IconVerticalSolidList"/>
    <dgm:cxn modelId="{F89DA690-CB99-40BD-B378-8A1D15AB6E4C}" type="presParOf" srcId="{3198E55C-04B9-44E0-83EA-332A13E6F7B9}" destId="{13158EF6-C370-4BAD-89B1-73C1057A548D}" srcOrd="2" destOrd="0" presId="urn:microsoft.com/office/officeart/2018/2/layout/IconVerticalSolidList"/>
    <dgm:cxn modelId="{173097D2-A6D1-4FD4-9EC8-848FF0FAE5F1}" type="presParOf" srcId="{13158EF6-C370-4BAD-89B1-73C1057A548D}" destId="{736AA42D-E9E7-4902-8D87-A367B0390525}" srcOrd="0" destOrd="0" presId="urn:microsoft.com/office/officeart/2018/2/layout/IconVerticalSolidList"/>
    <dgm:cxn modelId="{1F28DC8C-FF70-4150-B307-AC955936949E}" type="presParOf" srcId="{13158EF6-C370-4BAD-89B1-73C1057A548D}" destId="{94F2BC93-7ED0-4098-8787-38543BF78B95}" srcOrd="1" destOrd="0" presId="urn:microsoft.com/office/officeart/2018/2/layout/IconVerticalSolidList"/>
    <dgm:cxn modelId="{9F475B74-CD73-4C37-9AA1-44218B3E3366}" type="presParOf" srcId="{13158EF6-C370-4BAD-89B1-73C1057A548D}" destId="{8359C72D-E8B5-4664-9204-36447F3032F3}" srcOrd="2" destOrd="0" presId="urn:microsoft.com/office/officeart/2018/2/layout/IconVerticalSolidList"/>
    <dgm:cxn modelId="{5BD2BFB3-29E3-4D07-84D4-54EFA05CF924}" type="presParOf" srcId="{13158EF6-C370-4BAD-89B1-73C1057A548D}" destId="{1D9FDABC-5DBF-4C4A-BFA1-A2FA91CA26E4}" srcOrd="3" destOrd="0" presId="urn:microsoft.com/office/officeart/2018/2/layout/IconVerticalSolidList"/>
    <dgm:cxn modelId="{D36E6387-D6DE-44AF-A0CD-29F5F777BD2B}" type="presParOf" srcId="{3198E55C-04B9-44E0-83EA-332A13E6F7B9}" destId="{59663363-7FFD-47B9-B5BA-2F5A5F76D7FF}" srcOrd="3" destOrd="0" presId="urn:microsoft.com/office/officeart/2018/2/layout/IconVerticalSolidList"/>
    <dgm:cxn modelId="{FC29B055-5EBF-4AC3-B10C-BD17F68819E1}" type="presParOf" srcId="{3198E55C-04B9-44E0-83EA-332A13E6F7B9}" destId="{FABDFD38-DAFA-4971-9A84-25DB54AE91B7}" srcOrd="4" destOrd="0" presId="urn:microsoft.com/office/officeart/2018/2/layout/IconVerticalSolidList"/>
    <dgm:cxn modelId="{1383711F-5D1C-44D4-BAF9-0C28714CB24F}" type="presParOf" srcId="{FABDFD38-DAFA-4971-9A84-25DB54AE91B7}" destId="{A96B3E22-2281-4538-B383-B18BBF600482}" srcOrd="0" destOrd="0" presId="urn:microsoft.com/office/officeart/2018/2/layout/IconVerticalSolidList"/>
    <dgm:cxn modelId="{F9C10596-47E1-40FA-994A-FA9798EC3978}" type="presParOf" srcId="{FABDFD38-DAFA-4971-9A84-25DB54AE91B7}" destId="{5AB4F841-56D9-4400-A492-9EFDE3280F76}" srcOrd="1" destOrd="0" presId="urn:microsoft.com/office/officeart/2018/2/layout/IconVerticalSolidList"/>
    <dgm:cxn modelId="{74DAE6B8-207B-4844-B718-30D7C7685A96}" type="presParOf" srcId="{FABDFD38-DAFA-4971-9A84-25DB54AE91B7}" destId="{B8FDD5E9-F7C0-4635-B07B-40DFD5EE09DF}" srcOrd="2" destOrd="0" presId="urn:microsoft.com/office/officeart/2018/2/layout/IconVerticalSolidList"/>
    <dgm:cxn modelId="{2A1945A9-D567-4744-8B49-D1D9A5763FD5}" type="presParOf" srcId="{FABDFD38-DAFA-4971-9A84-25DB54AE91B7}" destId="{02E719E5-22AF-4081-B4E7-B43187FF25D9}" srcOrd="3" destOrd="0" presId="urn:microsoft.com/office/officeart/2018/2/layout/IconVerticalSolidList"/>
    <dgm:cxn modelId="{996E41AB-3944-47CF-815A-B57ADC10189A}" type="presParOf" srcId="{3198E55C-04B9-44E0-83EA-332A13E6F7B9}" destId="{65D191D5-9132-40CC-B4E0-532DB7E1FA00}" srcOrd="5" destOrd="0" presId="urn:microsoft.com/office/officeart/2018/2/layout/IconVerticalSolidList"/>
    <dgm:cxn modelId="{CC91FDB4-C6BD-4C5C-910C-035083E09B79}" type="presParOf" srcId="{3198E55C-04B9-44E0-83EA-332A13E6F7B9}" destId="{F01DF711-B31C-42D4-97DC-48EBA5020C10}" srcOrd="6" destOrd="0" presId="urn:microsoft.com/office/officeart/2018/2/layout/IconVerticalSolidList"/>
    <dgm:cxn modelId="{EBC0F79A-0912-4CFF-AE77-F5C573488CA8}" type="presParOf" srcId="{F01DF711-B31C-42D4-97DC-48EBA5020C10}" destId="{F0351999-BC7D-4670-AC45-E03104291D61}" srcOrd="0" destOrd="0" presId="urn:microsoft.com/office/officeart/2018/2/layout/IconVerticalSolidList"/>
    <dgm:cxn modelId="{70B838BC-DA7B-47EB-B891-3AFCB763240C}" type="presParOf" srcId="{F01DF711-B31C-42D4-97DC-48EBA5020C10}" destId="{9249FEFD-DC4A-4733-873B-ECA0BE058817}" srcOrd="1" destOrd="0" presId="urn:microsoft.com/office/officeart/2018/2/layout/IconVerticalSolidList"/>
    <dgm:cxn modelId="{E78637BF-08CC-43C3-A099-689ED801AABC}" type="presParOf" srcId="{F01DF711-B31C-42D4-97DC-48EBA5020C10}" destId="{CF388E44-279B-4D2C-BC33-52BCC0CC06BA}" srcOrd="2" destOrd="0" presId="urn:microsoft.com/office/officeart/2018/2/layout/IconVerticalSolidList"/>
    <dgm:cxn modelId="{1A2014C2-683B-4A98-A8C8-E1FC550D8F6D}" type="presParOf" srcId="{F01DF711-B31C-42D4-97DC-48EBA5020C10}" destId="{8BE7630D-4C4B-49BD-AB5D-C8458C43309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86D996C-760D-46A7-A8AD-0689AB5E979A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A98AD1C6-76DF-4C71-8F02-C2A40C164380}">
      <dgm:prSet/>
      <dgm:spPr/>
      <dgm:t>
        <a:bodyPr/>
        <a:lstStyle/>
        <a:p>
          <a:pPr>
            <a:defRPr cap="all"/>
          </a:pPr>
          <a:r>
            <a: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 preprocessing</a:t>
          </a:r>
        </a:p>
      </dgm:t>
    </dgm:pt>
    <dgm:pt modelId="{4F4F4991-12EA-4716-BD85-E5F3FE8905C0}" type="parTrans" cxnId="{0B89F96F-7B2F-4092-B6A3-D3F3029629BC}">
      <dgm:prSet/>
      <dgm:spPr/>
      <dgm:t>
        <a:bodyPr/>
        <a:lstStyle/>
        <a:p>
          <a:endParaRPr lang="en-US"/>
        </a:p>
      </dgm:t>
    </dgm:pt>
    <dgm:pt modelId="{B6823DD0-184F-44D2-BC42-483129085AC2}" type="sibTrans" cxnId="{0B89F96F-7B2F-4092-B6A3-D3F3029629BC}">
      <dgm:prSet/>
      <dgm:spPr/>
      <dgm:t>
        <a:bodyPr/>
        <a:lstStyle/>
        <a:p>
          <a:endParaRPr lang="en-US"/>
        </a:p>
      </dgm:t>
    </dgm:pt>
    <dgm:pt modelId="{FE821E82-E1AF-4308-8D20-438018A69247}">
      <dgm:prSet/>
      <dgm:spPr/>
      <dgm:t>
        <a:bodyPr/>
        <a:lstStyle/>
        <a:p>
          <a:pPr>
            <a:defRPr cap="all"/>
          </a:pPr>
          <a:r>
            <a: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Unsupervised Learning</a:t>
          </a:r>
        </a:p>
      </dgm:t>
    </dgm:pt>
    <dgm:pt modelId="{1BF832CF-5BFF-4178-917F-6B9E6BA09230}" type="parTrans" cxnId="{3624890D-728B-4F71-8CEA-F474B707CC56}">
      <dgm:prSet/>
      <dgm:spPr/>
      <dgm:t>
        <a:bodyPr/>
        <a:lstStyle/>
        <a:p>
          <a:endParaRPr lang="en-US"/>
        </a:p>
      </dgm:t>
    </dgm:pt>
    <dgm:pt modelId="{1C9C8F52-CD7A-4EC9-8109-1BF44287CD8C}" type="sibTrans" cxnId="{3624890D-728B-4F71-8CEA-F474B707CC56}">
      <dgm:prSet/>
      <dgm:spPr/>
      <dgm:t>
        <a:bodyPr/>
        <a:lstStyle/>
        <a:p>
          <a:endParaRPr lang="en-US"/>
        </a:p>
      </dgm:t>
    </dgm:pt>
    <dgm:pt modelId="{95AE04F7-D20E-454F-895C-76F5F35603DC}">
      <dgm:prSet/>
      <dgm:spPr/>
      <dgm:t>
        <a:bodyPr/>
        <a:lstStyle/>
        <a:p>
          <a:pPr>
            <a:defRPr cap="all"/>
          </a:pPr>
          <a:r>
            <a: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Supervised Learning</a:t>
          </a:r>
        </a:p>
      </dgm:t>
    </dgm:pt>
    <dgm:pt modelId="{A780553C-151A-4B73-8F2C-B200BF5DEF94}" type="parTrans" cxnId="{E4C070FB-3A82-4657-9E79-4E8EBB917858}">
      <dgm:prSet/>
      <dgm:spPr/>
      <dgm:t>
        <a:bodyPr/>
        <a:lstStyle/>
        <a:p>
          <a:endParaRPr lang="en-US"/>
        </a:p>
      </dgm:t>
    </dgm:pt>
    <dgm:pt modelId="{037C37F2-B7F8-47A9-BEDA-63CABD387C19}" type="sibTrans" cxnId="{E4C070FB-3A82-4657-9E79-4E8EBB917858}">
      <dgm:prSet/>
      <dgm:spPr/>
      <dgm:t>
        <a:bodyPr/>
        <a:lstStyle/>
        <a:p>
          <a:endParaRPr lang="en-US"/>
        </a:p>
      </dgm:t>
    </dgm:pt>
    <dgm:pt modelId="{BE99A0C0-D5A5-4146-8ACC-23E8359B057D}" type="pres">
      <dgm:prSet presAssocID="{486D996C-760D-46A7-A8AD-0689AB5E979A}" presName="root" presStyleCnt="0">
        <dgm:presLayoutVars>
          <dgm:dir/>
          <dgm:resizeHandles val="exact"/>
        </dgm:presLayoutVars>
      </dgm:prSet>
      <dgm:spPr/>
    </dgm:pt>
    <dgm:pt modelId="{9C8342F0-2196-4905-8B7C-18C22CA5E677}" type="pres">
      <dgm:prSet presAssocID="{A98AD1C6-76DF-4C71-8F02-C2A40C164380}" presName="compNode" presStyleCnt="0"/>
      <dgm:spPr/>
    </dgm:pt>
    <dgm:pt modelId="{6F1FA2A5-7C9E-4E43-9B7A-0A618EC7D36B}" type="pres">
      <dgm:prSet presAssocID="{A98AD1C6-76DF-4C71-8F02-C2A40C164380}" presName="iconBgRect" presStyleLbl="bgShp" presStyleIdx="0" presStyleCnt="3"/>
      <dgm:spPr>
        <a:solidFill>
          <a:srgbClr val="05202E"/>
        </a:solidFill>
      </dgm:spPr>
    </dgm:pt>
    <dgm:pt modelId="{7A857489-87EA-4E66-B7FB-D6CADC0C6CBE}" type="pres">
      <dgm:prSet presAssocID="{A98AD1C6-76DF-4C71-8F02-C2A40C16438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A1D1A34-3297-454E-9F30-7808C2A8F481}" type="pres">
      <dgm:prSet presAssocID="{A98AD1C6-76DF-4C71-8F02-C2A40C164380}" presName="spaceRect" presStyleCnt="0"/>
      <dgm:spPr/>
    </dgm:pt>
    <dgm:pt modelId="{990353C1-8941-4D37-A70F-8269F223D256}" type="pres">
      <dgm:prSet presAssocID="{A98AD1C6-76DF-4C71-8F02-C2A40C164380}" presName="textRect" presStyleLbl="revTx" presStyleIdx="0" presStyleCnt="3">
        <dgm:presLayoutVars>
          <dgm:chMax val="1"/>
          <dgm:chPref val="1"/>
        </dgm:presLayoutVars>
      </dgm:prSet>
      <dgm:spPr/>
    </dgm:pt>
    <dgm:pt modelId="{9A7C85C0-F8DC-48F1-92E1-E56AE99FEE9E}" type="pres">
      <dgm:prSet presAssocID="{B6823DD0-184F-44D2-BC42-483129085AC2}" presName="sibTrans" presStyleCnt="0"/>
      <dgm:spPr/>
    </dgm:pt>
    <dgm:pt modelId="{F099329B-00F1-4798-BC89-357A839B1051}" type="pres">
      <dgm:prSet presAssocID="{FE821E82-E1AF-4308-8D20-438018A69247}" presName="compNode" presStyleCnt="0"/>
      <dgm:spPr/>
    </dgm:pt>
    <dgm:pt modelId="{AC2F6D83-2EC3-483D-A0E5-953771F30D8F}" type="pres">
      <dgm:prSet presAssocID="{FE821E82-E1AF-4308-8D20-438018A69247}" presName="iconBgRect" presStyleLbl="bgShp" presStyleIdx="1" presStyleCnt="3"/>
      <dgm:spPr>
        <a:solidFill>
          <a:srgbClr val="05202E"/>
        </a:solidFill>
      </dgm:spPr>
    </dgm:pt>
    <dgm:pt modelId="{53613154-A113-41B8-B89D-DB8FEBDE2876}" type="pres">
      <dgm:prSet presAssocID="{FE821E82-E1AF-4308-8D20-438018A6924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7FC31AC4-BB9A-49D6-91BD-6A9D8742C3BD}" type="pres">
      <dgm:prSet presAssocID="{FE821E82-E1AF-4308-8D20-438018A69247}" presName="spaceRect" presStyleCnt="0"/>
      <dgm:spPr/>
    </dgm:pt>
    <dgm:pt modelId="{40E9295B-8808-4138-A4FB-FF25FA1CDA56}" type="pres">
      <dgm:prSet presAssocID="{FE821E82-E1AF-4308-8D20-438018A69247}" presName="textRect" presStyleLbl="revTx" presStyleIdx="1" presStyleCnt="3">
        <dgm:presLayoutVars>
          <dgm:chMax val="1"/>
          <dgm:chPref val="1"/>
        </dgm:presLayoutVars>
      </dgm:prSet>
      <dgm:spPr/>
    </dgm:pt>
    <dgm:pt modelId="{DB58C477-5BA7-4470-B752-A5FBDA14D085}" type="pres">
      <dgm:prSet presAssocID="{1C9C8F52-CD7A-4EC9-8109-1BF44287CD8C}" presName="sibTrans" presStyleCnt="0"/>
      <dgm:spPr/>
    </dgm:pt>
    <dgm:pt modelId="{42F75D7F-1754-493E-BB3D-B5DEED2DABBB}" type="pres">
      <dgm:prSet presAssocID="{95AE04F7-D20E-454F-895C-76F5F35603DC}" presName="compNode" presStyleCnt="0"/>
      <dgm:spPr/>
    </dgm:pt>
    <dgm:pt modelId="{430156A8-4EDE-4C50-A53A-030810A5A720}" type="pres">
      <dgm:prSet presAssocID="{95AE04F7-D20E-454F-895C-76F5F35603DC}" presName="iconBgRect" presStyleLbl="bgShp" presStyleIdx="2" presStyleCnt="3"/>
      <dgm:spPr>
        <a:solidFill>
          <a:srgbClr val="05202E"/>
        </a:solidFill>
      </dgm:spPr>
    </dgm:pt>
    <dgm:pt modelId="{5C5A7A61-C174-4B44-B6A3-977FB600EFD4}" type="pres">
      <dgm:prSet presAssocID="{95AE04F7-D20E-454F-895C-76F5F3560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7BC53BA-6B86-43E5-BABE-F8219DD041AC}" type="pres">
      <dgm:prSet presAssocID="{95AE04F7-D20E-454F-895C-76F5F35603DC}" presName="spaceRect" presStyleCnt="0"/>
      <dgm:spPr/>
    </dgm:pt>
    <dgm:pt modelId="{3466764F-CB35-4629-A978-4166830671B4}" type="pres">
      <dgm:prSet presAssocID="{95AE04F7-D20E-454F-895C-76F5F35603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3624890D-728B-4F71-8CEA-F474B707CC56}" srcId="{486D996C-760D-46A7-A8AD-0689AB5E979A}" destId="{FE821E82-E1AF-4308-8D20-438018A69247}" srcOrd="1" destOrd="0" parTransId="{1BF832CF-5BFF-4178-917F-6B9E6BA09230}" sibTransId="{1C9C8F52-CD7A-4EC9-8109-1BF44287CD8C}"/>
    <dgm:cxn modelId="{FF9A3937-6E9D-4CA5-8308-75262D4F0386}" type="presOf" srcId="{95AE04F7-D20E-454F-895C-76F5F35603DC}" destId="{3466764F-CB35-4629-A978-4166830671B4}" srcOrd="0" destOrd="0" presId="urn:microsoft.com/office/officeart/2018/5/layout/IconCircleLabelList"/>
    <dgm:cxn modelId="{0B89F96F-7B2F-4092-B6A3-D3F3029629BC}" srcId="{486D996C-760D-46A7-A8AD-0689AB5E979A}" destId="{A98AD1C6-76DF-4C71-8F02-C2A40C164380}" srcOrd="0" destOrd="0" parTransId="{4F4F4991-12EA-4716-BD85-E5F3FE8905C0}" sibTransId="{B6823DD0-184F-44D2-BC42-483129085AC2}"/>
    <dgm:cxn modelId="{92AFD255-0686-48A7-ABBE-4E93B7AC146D}" type="presOf" srcId="{486D996C-760D-46A7-A8AD-0689AB5E979A}" destId="{BE99A0C0-D5A5-4146-8ACC-23E8359B057D}" srcOrd="0" destOrd="0" presId="urn:microsoft.com/office/officeart/2018/5/layout/IconCircleLabelList"/>
    <dgm:cxn modelId="{7AD0D857-D655-4CDA-828D-362F8C4374B8}" type="presOf" srcId="{A98AD1C6-76DF-4C71-8F02-C2A40C164380}" destId="{990353C1-8941-4D37-A70F-8269F223D256}" srcOrd="0" destOrd="0" presId="urn:microsoft.com/office/officeart/2018/5/layout/IconCircleLabelList"/>
    <dgm:cxn modelId="{395DFAC6-39EA-49AE-8949-58A063B850B1}" type="presOf" srcId="{FE821E82-E1AF-4308-8D20-438018A69247}" destId="{40E9295B-8808-4138-A4FB-FF25FA1CDA56}" srcOrd="0" destOrd="0" presId="urn:microsoft.com/office/officeart/2018/5/layout/IconCircleLabelList"/>
    <dgm:cxn modelId="{E4C070FB-3A82-4657-9E79-4E8EBB917858}" srcId="{486D996C-760D-46A7-A8AD-0689AB5E979A}" destId="{95AE04F7-D20E-454F-895C-76F5F35603DC}" srcOrd="2" destOrd="0" parTransId="{A780553C-151A-4B73-8F2C-B200BF5DEF94}" sibTransId="{037C37F2-B7F8-47A9-BEDA-63CABD387C19}"/>
    <dgm:cxn modelId="{95824440-B570-49FB-855D-9036E04F2DAF}" type="presParOf" srcId="{BE99A0C0-D5A5-4146-8ACC-23E8359B057D}" destId="{9C8342F0-2196-4905-8B7C-18C22CA5E677}" srcOrd="0" destOrd="0" presId="urn:microsoft.com/office/officeart/2018/5/layout/IconCircleLabelList"/>
    <dgm:cxn modelId="{1CD6E63B-494C-4CA1-B6AA-2849098A4733}" type="presParOf" srcId="{9C8342F0-2196-4905-8B7C-18C22CA5E677}" destId="{6F1FA2A5-7C9E-4E43-9B7A-0A618EC7D36B}" srcOrd="0" destOrd="0" presId="urn:microsoft.com/office/officeart/2018/5/layout/IconCircleLabelList"/>
    <dgm:cxn modelId="{A3FBCE22-9F56-469C-B7F0-D986D3C3BC48}" type="presParOf" srcId="{9C8342F0-2196-4905-8B7C-18C22CA5E677}" destId="{7A857489-87EA-4E66-B7FB-D6CADC0C6CBE}" srcOrd="1" destOrd="0" presId="urn:microsoft.com/office/officeart/2018/5/layout/IconCircleLabelList"/>
    <dgm:cxn modelId="{0F82E701-2654-4E5E-82FC-D38538BA78A5}" type="presParOf" srcId="{9C8342F0-2196-4905-8B7C-18C22CA5E677}" destId="{CA1D1A34-3297-454E-9F30-7808C2A8F481}" srcOrd="2" destOrd="0" presId="urn:microsoft.com/office/officeart/2018/5/layout/IconCircleLabelList"/>
    <dgm:cxn modelId="{7F357AB9-2AD1-45FD-AA9A-7E5A8DFA0D28}" type="presParOf" srcId="{9C8342F0-2196-4905-8B7C-18C22CA5E677}" destId="{990353C1-8941-4D37-A70F-8269F223D256}" srcOrd="3" destOrd="0" presId="urn:microsoft.com/office/officeart/2018/5/layout/IconCircleLabelList"/>
    <dgm:cxn modelId="{A5ECFFF3-BE05-4012-B926-42E0801815D1}" type="presParOf" srcId="{BE99A0C0-D5A5-4146-8ACC-23E8359B057D}" destId="{9A7C85C0-F8DC-48F1-92E1-E56AE99FEE9E}" srcOrd="1" destOrd="0" presId="urn:microsoft.com/office/officeart/2018/5/layout/IconCircleLabelList"/>
    <dgm:cxn modelId="{9BE43C98-B53C-45A1-97F1-733E66B35885}" type="presParOf" srcId="{BE99A0C0-D5A5-4146-8ACC-23E8359B057D}" destId="{F099329B-00F1-4798-BC89-357A839B1051}" srcOrd="2" destOrd="0" presId="urn:microsoft.com/office/officeart/2018/5/layout/IconCircleLabelList"/>
    <dgm:cxn modelId="{F285AA6C-E4D3-487A-ABFB-F8E800B9D909}" type="presParOf" srcId="{F099329B-00F1-4798-BC89-357A839B1051}" destId="{AC2F6D83-2EC3-483D-A0E5-953771F30D8F}" srcOrd="0" destOrd="0" presId="urn:microsoft.com/office/officeart/2018/5/layout/IconCircleLabelList"/>
    <dgm:cxn modelId="{78A27AD4-8698-4C22-8D03-6DC2B3F83D25}" type="presParOf" srcId="{F099329B-00F1-4798-BC89-357A839B1051}" destId="{53613154-A113-41B8-B89D-DB8FEBDE2876}" srcOrd="1" destOrd="0" presId="urn:microsoft.com/office/officeart/2018/5/layout/IconCircleLabelList"/>
    <dgm:cxn modelId="{30717BE3-EFC6-4A23-8DE0-ED8489D3A295}" type="presParOf" srcId="{F099329B-00F1-4798-BC89-357A839B1051}" destId="{7FC31AC4-BB9A-49D6-91BD-6A9D8742C3BD}" srcOrd="2" destOrd="0" presId="urn:microsoft.com/office/officeart/2018/5/layout/IconCircleLabelList"/>
    <dgm:cxn modelId="{533E1D9C-A677-4854-83E1-F5DE4B8C61AD}" type="presParOf" srcId="{F099329B-00F1-4798-BC89-357A839B1051}" destId="{40E9295B-8808-4138-A4FB-FF25FA1CDA56}" srcOrd="3" destOrd="0" presId="urn:microsoft.com/office/officeart/2018/5/layout/IconCircleLabelList"/>
    <dgm:cxn modelId="{602A7596-E99A-4F65-8FD1-985559FF5BFF}" type="presParOf" srcId="{BE99A0C0-D5A5-4146-8ACC-23E8359B057D}" destId="{DB58C477-5BA7-4470-B752-A5FBDA14D085}" srcOrd="3" destOrd="0" presId="urn:microsoft.com/office/officeart/2018/5/layout/IconCircleLabelList"/>
    <dgm:cxn modelId="{237AC7EC-0F04-46B2-BCEE-A6369121AE86}" type="presParOf" srcId="{BE99A0C0-D5A5-4146-8ACC-23E8359B057D}" destId="{42F75D7F-1754-493E-BB3D-B5DEED2DABBB}" srcOrd="4" destOrd="0" presId="urn:microsoft.com/office/officeart/2018/5/layout/IconCircleLabelList"/>
    <dgm:cxn modelId="{08DBF04A-8D46-4383-A82A-09160B1FB148}" type="presParOf" srcId="{42F75D7F-1754-493E-BB3D-B5DEED2DABBB}" destId="{430156A8-4EDE-4C50-A53A-030810A5A720}" srcOrd="0" destOrd="0" presId="urn:microsoft.com/office/officeart/2018/5/layout/IconCircleLabelList"/>
    <dgm:cxn modelId="{BED08B56-12A7-496B-BC5A-CC3C2015A378}" type="presParOf" srcId="{42F75D7F-1754-493E-BB3D-B5DEED2DABBB}" destId="{5C5A7A61-C174-4B44-B6A3-977FB600EFD4}" srcOrd="1" destOrd="0" presId="urn:microsoft.com/office/officeart/2018/5/layout/IconCircleLabelList"/>
    <dgm:cxn modelId="{31C31997-BB7B-4AD0-A884-E185CEA5F19B}" type="presParOf" srcId="{42F75D7F-1754-493E-BB3D-B5DEED2DABBB}" destId="{87BC53BA-6B86-43E5-BABE-F8219DD041AC}" srcOrd="2" destOrd="0" presId="urn:microsoft.com/office/officeart/2018/5/layout/IconCircleLabelList"/>
    <dgm:cxn modelId="{D055DFB8-CFD4-45A0-9B60-B5F7AD86F7C7}" type="presParOf" srcId="{42F75D7F-1754-493E-BB3D-B5DEED2DABBB}" destId="{3466764F-CB35-4629-A978-4166830671B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270F24B-B20C-4380-B2F3-C246BBEB166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D4438614-8E62-4B2A-8AF2-EC10C32362A6}">
      <dgm:prSet phldrT="[Text]"/>
      <dgm:spPr>
        <a:noFill/>
      </dgm:spPr>
      <dgm:t>
        <a:bodyPr/>
        <a:lstStyle/>
        <a:p>
          <a:r>
            <a:rPr lang="en-US" dirty="0"/>
            <a:t>Hesitant to share data</a:t>
          </a:r>
        </a:p>
      </dgm:t>
    </dgm:pt>
    <dgm:pt modelId="{F3C98655-C302-488B-BB81-372CE220BD86}" type="parTrans" cxnId="{B94F061E-B479-4775-87BE-AE4D31CB5065}">
      <dgm:prSet/>
      <dgm:spPr/>
      <dgm:t>
        <a:bodyPr/>
        <a:lstStyle/>
        <a:p>
          <a:endParaRPr lang="en-US"/>
        </a:p>
      </dgm:t>
    </dgm:pt>
    <dgm:pt modelId="{53E10E53-1CFF-4466-A34A-473C5AC52211}" type="sibTrans" cxnId="{B94F061E-B479-4775-87BE-AE4D31CB5065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034ABD9F-CB76-4506-8A5A-FEB463C6EC7B}">
      <dgm:prSet phldrT="[Text]"/>
      <dgm:spPr>
        <a:noFill/>
      </dgm:spPr>
      <dgm:t>
        <a:bodyPr/>
        <a:lstStyle/>
        <a:p>
          <a:r>
            <a:rPr lang="en-US" dirty="0"/>
            <a:t>Changing Fraud Techniques</a:t>
          </a:r>
        </a:p>
      </dgm:t>
    </dgm:pt>
    <dgm:pt modelId="{F4D362BF-0A68-4E8E-90A0-F0AED221606F}" type="parTrans" cxnId="{729FE8B1-60C2-4091-8B6D-0137128B19FA}">
      <dgm:prSet/>
      <dgm:spPr/>
      <dgm:t>
        <a:bodyPr/>
        <a:lstStyle/>
        <a:p>
          <a:endParaRPr lang="en-US"/>
        </a:p>
      </dgm:t>
    </dgm:pt>
    <dgm:pt modelId="{C4B9CB3E-FA00-496C-B655-66F92F0403FA}" type="sibTrans" cxnId="{729FE8B1-60C2-4091-8B6D-0137128B19FA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3C6B246B-0190-4514-94C1-EF31D5059BC3}">
      <dgm:prSet phldrT="[Text]"/>
      <dgm:spPr>
        <a:noFill/>
      </dgm:spPr>
      <dgm:t>
        <a:bodyPr/>
        <a:lstStyle/>
        <a:p>
          <a:r>
            <a:rPr lang="en-US" dirty="0"/>
            <a:t>Generalizability</a:t>
          </a:r>
        </a:p>
      </dgm:t>
    </dgm:pt>
    <dgm:pt modelId="{E98C4D4F-04F3-426B-A420-1CC8FBC94F19}" type="parTrans" cxnId="{4E540E5A-6426-45DD-8E61-3AB2C02DC733}">
      <dgm:prSet/>
      <dgm:spPr/>
      <dgm:t>
        <a:bodyPr/>
        <a:lstStyle/>
        <a:p>
          <a:endParaRPr lang="en-US"/>
        </a:p>
      </dgm:t>
    </dgm:pt>
    <dgm:pt modelId="{18B844E2-915E-451A-8F6E-FF950DEDA364}" type="sibTrans" cxnId="{4E540E5A-6426-45DD-8E61-3AB2C02DC733}">
      <dgm:prSet/>
      <dgm:spPr/>
      <dgm:t>
        <a:bodyPr/>
        <a:lstStyle/>
        <a:p>
          <a:endParaRPr lang="en-US"/>
        </a:p>
      </dgm:t>
    </dgm:pt>
    <dgm:pt modelId="{30288E2C-FE5B-4C60-80BA-0B496A07F806}" type="pres">
      <dgm:prSet presAssocID="{6270F24B-B20C-4380-B2F3-C246BBEB166C}" presName="Name0" presStyleCnt="0">
        <dgm:presLayoutVars>
          <dgm:dir/>
          <dgm:resizeHandles val="exact"/>
        </dgm:presLayoutVars>
      </dgm:prSet>
      <dgm:spPr/>
    </dgm:pt>
    <dgm:pt modelId="{B2059040-B934-428C-A25A-78E7778889C5}" type="pres">
      <dgm:prSet presAssocID="{D4438614-8E62-4B2A-8AF2-EC10C32362A6}" presName="node" presStyleLbl="node1" presStyleIdx="0" presStyleCnt="3">
        <dgm:presLayoutVars>
          <dgm:bulletEnabled val="1"/>
        </dgm:presLayoutVars>
      </dgm:prSet>
      <dgm:spPr/>
    </dgm:pt>
    <dgm:pt modelId="{18EEA810-3210-42B9-9743-71B3B0176C05}" type="pres">
      <dgm:prSet presAssocID="{53E10E53-1CFF-4466-A34A-473C5AC52211}" presName="sibTrans" presStyleLbl="sibTrans2D1" presStyleIdx="0" presStyleCnt="2"/>
      <dgm:spPr/>
    </dgm:pt>
    <dgm:pt modelId="{ADE7BE70-40D1-4EFF-BC5E-3D9262EDA737}" type="pres">
      <dgm:prSet presAssocID="{53E10E53-1CFF-4466-A34A-473C5AC52211}" presName="connectorText" presStyleLbl="sibTrans2D1" presStyleIdx="0" presStyleCnt="2"/>
      <dgm:spPr/>
    </dgm:pt>
    <dgm:pt modelId="{5917589E-9AE7-4D23-9102-4B18CE2E4AED}" type="pres">
      <dgm:prSet presAssocID="{034ABD9F-CB76-4506-8A5A-FEB463C6EC7B}" presName="node" presStyleLbl="node1" presStyleIdx="1" presStyleCnt="3">
        <dgm:presLayoutVars>
          <dgm:bulletEnabled val="1"/>
        </dgm:presLayoutVars>
      </dgm:prSet>
      <dgm:spPr/>
    </dgm:pt>
    <dgm:pt modelId="{CEEABF56-D968-4F9E-9A4E-07567E148E6C}" type="pres">
      <dgm:prSet presAssocID="{C4B9CB3E-FA00-496C-B655-66F92F0403FA}" presName="sibTrans" presStyleLbl="sibTrans2D1" presStyleIdx="1" presStyleCnt="2"/>
      <dgm:spPr/>
    </dgm:pt>
    <dgm:pt modelId="{F8F3E05E-1B8E-4BCC-B0BD-BED633427174}" type="pres">
      <dgm:prSet presAssocID="{C4B9CB3E-FA00-496C-B655-66F92F0403FA}" presName="connectorText" presStyleLbl="sibTrans2D1" presStyleIdx="1" presStyleCnt="2"/>
      <dgm:spPr/>
    </dgm:pt>
    <dgm:pt modelId="{B40EFA7B-CA13-4D86-AE92-3E7B9698BAC9}" type="pres">
      <dgm:prSet presAssocID="{3C6B246B-0190-4514-94C1-EF31D5059BC3}" presName="node" presStyleLbl="node1" presStyleIdx="2" presStyleCnt="3">
        <dgm:presLayoutVars>
          <dgm:bulletEnabled val="1"/>
        </dgm:presLayoutVars>
      </dgm:prSet>
      <dgm:spPr/>
    </dgm:pt>
  </dgm:ptLst>
  <dgm:cxnLst>
    <dgm:cxn modelId="{7005A511-87A4-4A50-8F61-FA76BABD3665}" type="presOf" srcId="{C4B9CB3E-FA00-496C-B655-66F92F0403FA}" destId="{F8F3E05E-1B8E-4BCC-B0BD-BED633427174}" srcOrd="1" destOrd="0" presId="urn:microsoft.com/office/officeart/2005/8/layout/process1"/>
    <dgm:cxn modelId="{65F4F91C-EE1E-4962-8D86-1FAEE45F2985}" type="presOf" srcId="{D4438614-8E62-4B2A-8AF2-EC10C32362A6}" destId="{B2059040-B934-428C-A25A-78E7778889C5}" srcOrd="0" destOrd="0" presId="urn:microsoft.com/office/officeart/2005/8/layout/process1"/>
    <dgm:cxn modelId="{B94F061E-B479-4775-87BE-AE4D31CB5065}" srcId="{6270F24B-B20C-4380-B2F3-C246BBEB166C}" destId="{D4438614-8E62-4B2A-8AF2-EC10C32362A6}" srcOrd="0" destOrd="0" parTransId="{F3C98655-C302-488B-BB81-372CE220BD86}" sibTransId="{53E10E53-1CFF-4466-A34A-473C5AC52211}"/>
    <dgm:cxn modelId="{E6FCE33D-497F-4EAE-BD0A-9284321EC6CC}" type="presOf" srcId="{C4B9CB3E-FA00-496C-B655-66F92F0403FA}" destId="{CEEABF56-D968-4F9E-9A4E-07567E148E6C}" srcOrd="0" destOrd="0" presId="urn:microsoft.com/office/officeart/2005/8/layout/process1"/>
    <dgm:cxn modelId="{37E1BA5F-840A-4CAA-99D8-5822169A9DCF}" type="presOf" srcId="{53E10E53-1CFF-4466-A34A-473C5AC52211}" destId="{ADE7BE70-40D1-4EFF-BC5E-3D9262EDA737}" srcOrd="1" destOrd="0" presId="urn:microsoft.com/office/officeart/2005/8/layout/process1"/>
    <dgm:cxn modelId="{0791724B-99D2-4118-8AE4-A9EE371A1339}" type="presOf" srcId="{034ABD9F-CB76-4506-8A5A-FEB463C6EC7B}" destId="{5917589E-9AE7-4D23-9102-4B18CE2E4AED}" srcOrd="0" destOrd="0" presId="urn:microsoft.com/office/officeart/2005/8/layout/process1"/>
    <dgm:cxn modelId="{4E540E5A-6426-45DD-8E61-3AB2C02DC733}" srcId="{6270F24B-B20C-4380-B2F3-C246BBEB166C}" destId="{3C6B246B-0190-4514-94C1-EF31D5059BC3}" srcOrd="2" destOrd="0" parTransId="{E98C4D4F-04F3-426B-A420-1CC8FBC94F19}" sibTransId="{18B844E2-915E-451A-8F6E-FF950DEDA364}"/>
    <dgm:cxn modelId="{5583047E-1F07-4C01-B428-2831932A00E3}" type="presOf" srcId="{53E10E53-1CFF-4466-A34A-473C5AC52211}" destId="{18EEA810-3210-42B9-9743-71B3B0176C05}" srcOrd="0" destOrd="0" presId="urn:microsoft.com/office/officeart/2005/8/layout/process1"/>
    <dgm:cxn modelId="{729FE8B1-60C2-4091-8B6D-0137128B19FA}" srcId="{6270F24B-B20C-4380-B2F3-C246BBEB166C}" destId="{034ABD9F-CB76-4506-8A5A-FEB463C6EC7B}" srcOrd="1" destOrd="0" parTransId="{F4D362BF-0A68-4E8E-90A0-F0AED221606F}" sibTransId="{C4B9CB3E-FA00-496C-B655-66F92F0403FA}"/>
    <dgm:cxn modelId="{5B6065BE-557D-4BEE-B5A2-FE9F3D10B403}" type="presOf" srcId="{3C6B246B-0190-4514-94C1-EF31D5059BC3}" destId="{B40EFA7B-CA13-4D86-AE92-3E7B9698BAC9}" srcOrd="0" destOrd="0" presId="urn:microsoft.com/office/officeart/2005/8/layout/process1"/>
    <dgm:cxn modelId="{1D9843DF-E6DF-434D-B682-F569524A2D61}" type="presOf" srcId="{6270F24B-B20C-4380-B2F3-C246BBEB166C}" destId="{30288E2C-FE5B-4C60-80BA-0B496A07F806}" srcOrd="0" destOrd="0" presId="urn:microsoft.com/office/officeart/2005/8/layout/process1"/>
    <dgm:cxn modelId="{EABAF572-A054-4F7F-9ECE-438A461DDA24}" type="presParOf" srcId="{30288E2C-FE5B-4C60-80BA-0B496A07F806}" destId="{B2059040-B934-428C-A25A-78E7778889C5}" srcOrd="0" destOrd="0" presId="urn:microsoft.com/office/officeart/2005/8/layout/process1"/>
    <dgm:cxn modelId="{3F22A69A-D2C5-44EF-8680-D15F6204DC2B}" type="presParOf" srcId="{30288E2C-FE5B-4C60-80BA-0B496A07F806}" destId="{18EEA810-3210-42B9-9743-71B3B0176C05}" srcOrd="1" destOrd="0" presId="urn:microsoft.com/office/officeart/2005/8/layout/process1"/>
    <dgm:cxn modelId="{EF990DDB-73B6-4A40-8505-3D10EB515B5C}" type="presParOf" srcId="{18EEA810-3210-42B9-9743-71B3B0176C05}" destId="{ADE7BE70-40D1-4EFF-BC5E-3D9262EDA737}" srcOrd="0" destOrd="0" presId="urn:microsoft.com/office/officeart/2005/8/layout/process1"/>
    <dgm:cxn modelId="{8DA4DDC2-3FF9-43DF-932E-813774EB1818}" type="presParOf" srcId="{30288E2C-FE5B-4C60-80BA-0B496A07F806}" destId="{5917589E-9AE7-4D23-9102-4B18CE2E4AED}" srcOrd="2" destOrd="0" presId="urn:microsoft.com/office/officeart/2005/8/layout/process1"/>
    <dgm:cxn modelId="{6D109A66-F7CE-48F7-B27F-4065173D087C}" type="presParOf" srcId="{30288E2C-FE5B-4C60-80BA-0B496A07F806}" destId="{CEEABF56-D968-4F9E-9A4E-07567E148E6C}" srcOrd="3" destOrd="0" presId="urn:microsoft.com/office/officeart/2005/8/layout/process1"/>
    <dgm:cxn modelId="{D8C05FFC-AA8E-4DC6-AC06-6CCAC398B84B}" type="presParOf" srcId="{CEEABF56-D968-4F9E-9A4E-07567E148E6C}" destId="{F8F3E05E-1B8E-4BCC-B0BD-BED633427174}" srcOrd="0" destOrd="0" presId="urn:microsoft.com/office/officeart/2005/8/layout/process1"/>
    <dgm:cxn modelId="{6BB31E9F-E7C2-4E6B-9378-DE981F255243}" type="presParOf" srcId="{30288E2C-FE5B-4C60-80BA-0B496A07F806}" destId="{B40EFA7B-CA13-4D86-AE92-3E7B9698BAC9}" srcOrd="4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974CDC1-20AE-4A57-8718-378E4AC01EB9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942228-EAB7-4179-8F68-BEEECB5E222A}">
      <dgm:prSet/>
      <dgm:spPr/>
      <dgm:t>
        <a:bodyPr/>
        <a:lstStyle/>
        <a:p>
          <a:r>
            <a:rPr lang="en-US" b="1" dirty="0"/>
            <a:t>Effectiveness and Retraining Drive Performance</a:t>
          </a:r>
          <a:endParaRPr lang="en-US" dirty="0"/>
        </a:p>
      </dgm:t>
    </dgm:pt>
    <dgm:pt modelId="{F8993BC5-DCB3-4A8B-A51F-557EAD23B6C0}" type="parTrans" cxnId="{F2E9F336-D1C0-4BFB-B756-E45AB9E501EE}">
      <dgm:prSet/>
      <dgm:spPr/>
      <dgm:t>
        <a:bodyPr/>
        <a:lstStyle/>
        <a:p>
          <a:endParaRPr lang="en-US"/>
        </a:p>
      </dgm:t>
    </dgm:pt>
    <dgm:pt modelId="{EA4D9F5E-32BD-47BC-8E1D-1EE098BAAAD0}" type="sibTrans" cxnId="{F2E9F336-D1C0-4BFB-B756-E45AB9E501EE}">
      <dgm:prSet phldrT="01"/>
      <dgm:spPr/>
      <dgm:t>
        <a:bodyPr/>
        <a:lstStyle/>
        <a:p>
          <a:endParaRPr lang="en-US" dirty="0"/>
        </a:p>
      </dgm:t>
    </dgm:pt>
    <dgm:pt modelId="{85692C4B-6C63-4B2F-BDA7-33FEC858D17C}">
      <dgm:prSet/>
      <dgm:spPr/>
      <dgm:t>
        <a:bodyPr/>
        <a:lstStyle/>
        <a:p>
          <a:r>
            <a:rPr lang="en-US" b="1"/>
            <a:t>Less Predictive False Positives &amp; Regulatory Compliance</a:t>
          </a:r>
          <a:endParaRPr lang="en-US"/>
        </a:p>
      </dgm:t>
    </dgm:pt>
    <dgm:pt modelId="{3FEB35DF-E15C-4537-8AD4-ED3D2B273AC0}" type="parTrans" cxnId="{E6AC28DF-0F17-4F97-A357-EFE107E57CA7}">
      <dgm:prSet/>
      <dgm:spPr/>
      <dgm:t>
        <a:bodyPr/>
        <a:lstStyle/>
        <a:p>
          <a:endParaRPr lang="en-US"/>
        </a:p>
      </dgm:t>
    </dgm:pt>
    <dgm:pt modelId="{77D3B1E0-85C6-48EA-B85D-FFCDAA85C239}" type="sibTrans" cxnId="{E6AC28DF-0F17-4F97-A357-EFE107E57CA7}">
      <dgm:prSet phldrT="02"/>
      <dgm:spPr/>
      <dgm:t>
        <a:bodyPr/>
        <a:lstStyle/>
        <a:p>
          <a:endParaRPr lang="en-US"/>
        </a:p>
      </dgm:t>
    </dgm:pt>
    <dgm:pt modelId="{77B521C6-25D8-4651-B051-A47C1DC59DF9}">
      <dgm:prSet/>
      <dgm:spPr/>
      <dgm:t>
        <a:bodyPr/>
        <a:lstStyle/>
        <a:p>
          <a:r>
            <a:rPr lang="en-US" b="1"/>
            <a:t>Low Model Predictive Power</a:t>
          </a:r>
          <a:endParaRPr lang="en-US"/>
        </a:p>
      </dgm:t>
    </dgm:pt>
    <dgm:pt modelId="{1B3F63E7-ED04-489C-871F-4EDE613493FD}" type="parTrans" cxnId="{D2538AC2-A39C-4F80-9145-AF15C5C9FCF3}">
      <dgm:prSet/>
      <dgm:spPr/>
      <dgm:t>
        <a:bodyPr/>
        <a:lstStyle/>
        <a:p>
          <a:endParaRPr lang="en-US"/>
        </a:p>
      </dgm:t>
    </dgm:pt>
    <dgm:pt modelId="{5CA4B13F-2D14-4BAB-A658-FA0A212EB1EE}" type="sibTrans" cxnId="{D2538AC2-A39C-4F80-9145-AF15C5C9FCF3}">
      <dgm:prSet phldrT="03"/>
      <dgm:spPr/>
      <dgm:t>
        <a:bodyPr/>
        <a:lstStyle/>
        <a:p>
          <a:endParaRPr lang="en-US"/>
        </a:p>
      </dgm:t>
    </dgm:pt>
    <dgm:pt modelId="{9F9F57C1-F259-49C9-AC4D-047E3B811277}" type="pres">
      <dgm:prSet presAssocID="{F974CDC1-20AE-4A57-8718-378E4AC01EB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D1CC2C9-93A1-4A59-8206-B01F7F7A7518}" type="pres">
      <dgm:prSet presAssocID="{F2942228-EAB7-4179-8F68-BEEECB5E222A}" presName="hierRoot1" presStyleCnt="0"/>
      <dgm:spPr/>
    </dgm:pt>
    <dgm:pt modelId="{3725061C-F59B-46AE-A8E6-C35F8B1DCC34}" type="pres">
      <dgm:prSet presAssocID="{F2942228-EAB7-4179-8F68-BEEECB5E222A}" presName="composite" presStyleCnt="0"/>
      <dgm:spPr/>
    </dgm:pt>
    <dgm:pt modelId="{DF5DD87E-0646-46DC-9199-AE225E7E59DA}" type="pres">
      <dgm:prSet presAssocID="{F2942228-EAB7-4179-8F68-BEEECB5E222A}" presName="background" presStyleLbl="node0" presStyleIdx="0" presStyleCnt="3"/>
      <dgm:spPr>
        <a:noFill/>
        <a:ln>
          <a:solidFill>
            <a:schemeClr val="accent2"/>
          </a:solidFill>
        </a:ln>
      </dgm:spPr>
    </dgm:pt>
    <dgm:pt modelId="{4CDB4330-7700-4D46-9D58-FA20CE642140}" type="pres">
      <dgm:prSet presAssocID="{F2942228-EAB7-4179-8F68-BEEECB5E222A}" presName="text" presStyleLbl="fgAcc0" presStyleIdx="0" presStyleCnt="3">
        <dgm:presLayoutVars>
          <dgm:chPref val="3"/>
        </dgm:presLayoutVars>
      </dgm:prSet>
      <dgm:spPr/>
    </dgm:pt>
    <dgm:pt modelId="{ABB577F2-9928-480A-8339-8B669C63102E}" type="pres">
      <dgm:prSet presAssocID="{F2942228-EAB7-4179-8F68-BEEECB5E222A}" presName="hierChild2" presStyleCnt="0"/>
      <dgm:spPr/>
    </dgm:pt>
    <dgm:pt modelId="{F79F64A1-55D1-4327-8A33-7776D2E47300}" type="pres">
      <dgm:prSet presAssocID="{85692C4B-6C63-4B2F-BDA7-33FEC858D17C}" presName="hierRoot1" presStyleCnt="0"/>
      <dgm:spPr/>
    </dgm:pt>
    <dgm:pt modelId="{F7983EC6-8508-48A8-8112-696D42019E01}" type="pres">
      <dgm:prSet presAssocID="{85692C4B-6C63-4B2F-BDA7-33FEC858D17C}" presName="composite" presStyleCnt="0"/>
      <dgm:spPr/>
    </dgm:pt>
    <dgm:pt modelId="{8E24DB4F-9F31-444D-9AE0-1B647DD05D65}" type="pres">
      <dgm:prSet presAssocID="{85692C4B-6C63-4B2F-BDA7-33FEC858D17C}" presName="background" presStyleLbl="node0" presStyleIdx="1" presStyleCnt="3"/>
      <dgm:spPr>
        <a:noFill/>
        <a:ln>
          <a:solidFill>
            <a:schemeClr val="accent2"/>
          </a:solidFill>
        </a:ln>
      </dgm:spPr>
    </dgm:pt>
    <dgm:pt modelId="{107ED473-4A4F-47D5-81A2-FBB889C7599D}" type="pres">
      <dgm:prSet presAssocID="{85692C4B-6C63-4B2F-BDA7-33FEC858D17C}" presName="text" presStyleLbl="fgAcc0" presStyleIdx="1" presStyleCnt="3">
        <dgm:presLayoutVars>
          <dgm:chPref val="3"/>
        </dgm:presLayoutVars>
      </dgm:prSet>
      <dgm:spPr/>
    </dgm:pt>
    <dgm:pt modelId="{AA380706-0E77-4F67-94E5-157B9CFD884B}" type="pres">
      <dgm:prSet presAssocID="{85692C4B-6C63-4B2F-BDA7-33FEC858D17C}" presName="hierChild2" presStyleCnt="0"/>
      <dgm:spPr/>
    </dgm:pt>
    <dgm:pt modelId="{846408ED-9051-4446-A643-707135A1417E}" type="pres">
      <dgm:prSet presAssocID="{77B521C6-25D8-4651-B051-A47C1DC59DF9}" presName="hierRoot1" presStyleCnt="0"/>
      <dgm:spPr/>
    </dgm:pt>
    <dgm:pt modelId="{421B85A3-04EB-4532-9D3F-FA72F2311D83}" type="pres">
      <dgm:prSet presAssocID="{77B521C6-25D8-4651-B051-A47C1DC59DF9}" presName="composite" presStyleCnt="0"/>
      <dgm:spPr/>
    </dgm:pt>
    <dgm:pt modelId="{893F2883-400B-41D6-9F00-BD22E0FE70CB}" type="pres">
      <dgm:prSet presAssocID="{77B521C6-25D8-4651-B051-A47C1DC59DF9}" presName="background" presStyleLbl="node0" presStyleIdx="2" presStyleCnt="3"/>
      <dgm:spPr>
        <a:noFill/>
        <a:ln>
          <a:solidFill>
            <a:schemeClr val="accent2"/>
          </a:solidFill>
        </a:ln>
      </dgm:spPr>
    </dgm:pt>
    <dgm:pt modelId="{C4599E2A-6C97-407D-9CBA-E9671201C64C}" type="pres">
      <dgm:prSet presAssocID="{77B521C6-25D8-4651-B051-A47C1DC59DF9}" presName="text" presStyleLbl="fgAcc0" presStyleIdx="2" presStyleCnt="3">
        <dgm:presLayoutVars>
          <dgm:chPref val="3"/>
        </dgm:presLayoutVars>
      </dgm:prSet>
      <dgm:spPr/>
    </dgm:pt>
    <dgm:pt modelId="{CC9290B6-FCD1-4E2F-A25C-7C9ABAC197BD}" type="pres">
      <dgm:prSet presAssocID="{77B521C6-25D8-4651-B051-A47C1DC59DF9}" presName="hierChild2" presStyleCnt="0"/>
      <dgm:spPr/>
    </dgm:pt>
  </dgm:ptLst>
  <dgm:cxnLst>
    <dgm:cxn modelId="{DDA77703-4B18-4F18-8744-F3873A5B507D}" type="presOf" srcId="{F974CDC1-20AE-4A57-8718-378E4AC01EB9}" destId="{9F9F57C1-F259-49C9-AC4D-047E3B811277}" srcOrd="0" destOrd="0" presId="urn:microsoft.com/office/officeart/2005/8/layout/hierarchy1"/>
    <dgm:cxn modelId="{F2E9F336-D1C0-4BFB-B756-E45AB9E501EE}" srcId="{F974CDC1-20AE-4A57-8718-378E4AC01EB9}" destId="{F2942228-EAB7-4179-8F68-BEEECB5E222A}" srcOrd="0" destOrd="0" parTransId="{F8993BC5-DCB3-4A8B-A51F-557EAD23B6C0}" sibTransId="{EA4D9F5E-32BD-47BC-8E1D-1EE098BAAAD0}"/>
    <dgm:cxn modelId="{4F6A6940-D606-4C5A-8197-D64FCA554C39}" type="presOf" srcId="{77B521C6-25D8-4651-B051-A47C1DC59DF9}" destId="{C4599E2A-6C97-407D-9CBA-E9671201C64C}" srcOrd="0" destOrd="0" presId="urn:microsoft.com/office/officeart/2005/8/layout/hierarchy1"/>
    <dgm:cxn modelId="{D2538AC2-A39C-4F80-9145-AF15C5C9FCF3}" srcId="{F974CDC1-20AE-4A57-8718-378E4AC01EB9}" destId="{77B521C6-25D8-4651-B051-A47C1DC59DF9}" srcOrd="2" destOrd="0" parTransId="{1B3F63E7-ED04-489C-871F-4EDE613493FD}" sibTransId="{5CA4B13F-2D14-4BAB-A658-FA0A212EB1EE}"/>
    <dgm:cxn modelId="{E6AC28DF-0F17-4F97-A357-EFE107E57CA7}" srcId="{F974CDC1-20AE-4A57-8718-378E4AC01EB9}" destId="{85692C4B-6C63-4B2F-BDA7-33FEC858D17C}" srcOrd="1" destOrd="0" parTransId="{3FEB35DF-E15C-4537-8AD4-ED3D2B273AC0}" sibTransId="{77D3B1E0-85C6-48EA-B85D-FFCDAA85C239}"/>
    <dgm:cxn modelId="{5A68E5F1-522B-47DC-B954-19A6CFEE6DD6}" type="presOf" srcId="{85692C4B-6C63-4B2F-BDA7-33FEC858D17C}" destId="{107ED473-4A4F-47D5-81A2-FBB889C7599D}" srcOrd="0" destOrd="0" presId="urn:microsoft.com/office/officeart/2005/8/layout/hierarchy1"/>
    <dgm:cxn modelId="{21623BFB-7011-40BE-9811-CCF096D3F110}" type="presOf" srcId="{F2942228-EAB7-4179-8F68-BEEECB5E222A}" destId="{4CDB4330-7700-4D46-9D58-FA20CE642140}" srcOrd="0" destOrd="0" presId="urn:microsoft.com/office/officeart/2005/8/layout/hierarchy1"/>
    <dgm:cxn modelId="{C7B9A978-DB68-4B57-B978-936B442FD19A}" type="presParOf" srcId="{9F9F57C1-F259-49C9-AC4D-047E3B811277}" destId="{CD1CC2C9-93A1-4A59-8206-B01F7F7A7518}" srcOrd="0" destOrd="0" presId="urn:microsoft.com/office/officeart/2005/8/layout/hierarchy1"/>
    <dgm:cxn modelId="{AF68CAD7-7FB2-4753-9DB4-D014CB2E36A5}" type="presParOf" srcId="{CD1CC2C9-93A1-4A59-8206-B01F7F7A7518}" destId="{3725061C-F59B-46AE-A8E6-C35F8B1DCC34}" srcOrd="0" destOrd="0" presId="urn:microsoft.com/office/officeart/2005/8/layout/hierarchy1"/>
    <dgm:cxn modelId="{B0995971-74BD-4CCD-AD81-0FAF566E8B43}" type="presParOf" srcId="{3725061C-F59B-46AE-A8E6-C35F8B1DCC34}" destId="{DF5DD87E-0646-46DC-9199-AE225E7E59DA}" srcOrd="0" destOrd="0" presId="urn:microsoft.com/office/officeart/2005/8/layout/hierarchy1"/>
    <dgm:cxn modelId="{B9606997-A9CA-4CDB-8D10-554E4BAF4532}" type="presParOf" srcId="{3725061C-F59B-46AE-A8E6-C35F8B1DCC34}" destId="{4CDB4330-7700-4D46-9D58-FA20CE642140}" srcOrd="1" destOrd="0" presId="urn:microsoft.com/office/officeart/2005/8/layout/hierarchy1"/>
    <dgm:cxn modelId="{8EC97916-7888-4135-BD25-3A8E9B55049B}" type="presParOf" srcId="{CD1CC2C9-93A1-4A59-8206-B01F7F7A7518}" destId="{ABB577F2-9928-480A-8339-8B669C63102E}" srcOrd="1" destOrd="0" presId="urn:microsoft.com/office/officeart/2005/8/layout/hierarchy1"/>
    <dgm:cxn modelId="{23BCF15F-2DFF-4B93-93F3-E4BD55B2363B}" type="presParOf" srcId="{9F9F57C1-F259-49C9-AC4D-047E3B811277}" destId="{F79F64A1-55D1-4327-8A33-7776D2E47300}" srcOrd="1" destOrd="0" presId="urn:microsoft.com/office/officeart/2005/8/layout/hierarchy1"/>
    <dgm:cxn modelId="{C9527BC0-C49E-4BE2-BAE1-1EA5D93E1872}" type="presParOf" srcId="{F79F64A1-55D1-4327-8A33-7776D2E47300}" destId="{F7983EC6-8508-48A8-8112-696D42019E01}" srcOrd="0" destOrd="0" presId="urn:microsoft.com/office/officeart/2005/8/layout/hierarchy1"/>
    <dgm:cxn modelId="{C8CD17FD-E68F-4DFA-99DD-9700B4F2716E}" type="presParOf" srcId="{F7983EC6-8508-48A8-8112-696D42019E01}" destId="{8E24DB4F-9F31-444D-9AE0-1B647DD05D65}" srcOrd="0" destOrd="0" presId="urn:microsoft.com/office/officeart/2005/8/layout/hierarchy1"/>
    <dgm:cxn modelId="{C6508994-4D57-4CBC-B376-0AB4B3EA88FC}" type="presParOf" srcId="{F7983EC6-8508-48A8-8112-696D42019E01}" destId="{107ED473-4A4F-47D5-81A2-FBB889C7599D}" srcOrd="1" destOrd="0" presId="urn:microsoft.com/office/officeart/2005/8/layout/hierarchy1"/>
    <dgm:cxn modelId="{D095699F-0E9E-4BC4-AC4C-35E34A84E91D}" type="presParOf" srcId="{F79F64A1-55D1-4327-8A33-7776D2E47300}" destId="{AA380706-0E77-4F67-94E5-157B9CFD884B}" srcOrd="1" destOrd="0" presId="urn:microsoft.com/office/officeart/2005/8/layout/hierarchy1"/>
    <dgm:cxn modelId="{2BED102D-8202-40F1-8364-A893FD4F5A7A}" type="presParOf" srcId="{9F9F57C1-F259-49C9-AC4D-047E3B811277}" destId="{846408ED-9051-4446-A643-707135A1417E}" srcOrd="2" destOrd="0" presId="urn:microsoft.com/office/officeart/2005/8/layout/hierarchy1"/>
    <dgm:cxn modelId="{D8F551E6-46FA-4E3F-A9A0-3EA49412CDF8}" type="presParOf" srcId="{846408ED-9051-4446-A643-707135A1417E}" destId="{421B85A3-04EB-4532-9D3F-FA72F2311D83}" srcOrd="0" destOrd="0" presId="urn:microsoft.com/office/officeart/2005/8/layout/hierarchy1"/>
    <dgm:cxn modelId="{A16D5013-66FD-475B-8BFF-F526E88E7D0F}" type="presParOf" srcId="{421B85A3-04EB-4532-9D3F-FA72F2311D83}" destId="{893F2883-400B-41D6-9F00-BD22E0FE70CB}" srcOrd="0" destOrd="0" presId="urn:microsoft.com/office/officeart/2005/8/layout/hierarchy1"/>
    <dgm:cxn modelId="{E36EE6F3-30B4-46BF-847F-9E5DCC2E1FBA}" type="presParOf" srcId="{421B85A3-04EB-4532-9D3F-FA72F2311D83}" destId="{C4599E2A-6C97-407D-9CBA-E9671201C64C}" srcOrd="1" destOrd="0" presId="urn:microsoft.com/office/officeart/2005/8/layout/hierarchy1"/>
    <dgm:cxn modelId="{A89AE9F3-619D-4ADB-AC95-65408248144B}" type="presParOf" srcId="{846408ED-9051-4446-A643-707135A1417E}" destId="{CC9290B6-FCD1-4E2F-A25C-7C9ABAC197B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9C36AAE-6C47-4CC2-8B92-4E5D48D75A29}" type="doc">
      <dgm:prSet loTypeId="urn:microsoft.com/office/officeart/2005/8/layout/vProcess5" loCatId="process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9D3B8B9B-1BBC-4BDF-B422-1C3973C939B6}">
      <dgm:prSet/>
      <dgm:spPr>
        <a:solidFill>
          <a:srgbClr val="05202E"/>
        </a:solidFill>
      </dgm:spPr>
      <dgm:t>
        <a:bodyPr/>
        <a:lstStyle/>
        <a:p>
          <a:r>
            <a:rPr lang="en-US"/>
            <a:t>Regular retraining of Models</a:t>
          </a:r>
        </a:p>
      </dgm:t>
    </dgm:pt>
    <dgm:pt modelId="{C775E76B-4A75-4EF8-BBA5-2A575FA018EF}" type="parTrans" cxnId="{B00C244A-B633-4D8F-B3E6-0F18A73542E9}">
      <dgm:prSet/>
      <dgm:spPr/>
      <dgm:t>
        <a:bodyPr/>
        <a:lstStyle/>
        <a:p>
          <a:endParaRPr lang="en-US"/>
        </a:p>
      </dgm:t>
    </dgm:pt>
    <dgm:pt modelId="{1F81CAD5-8D86-4E65-960D-2876F616ABC8}" type="sibTrans" cxnId="{B00C244A-B633-4D8F-B3E6-0F18A73542E9}">
      <dgm:prSet/>
      <dgm:spPr/>
      <dgm:t>
        <a:bodyPr/>
        <a:lstStyle/>
        <a:p>
          <a:endParaRPr lang="en-US"/>
        </a:p>
      </dgm:t>
    </dgm:pt>
    <dgm:pt modelId="{82FFE854-5511-461B-92A4-6D5FC2DBFCCE}">
      <dgm:prSet/>
      <dgm:spPr>
        <a:solidFill>
          <a:srgbClr val="05202E"/>
        </a:solidFill>
      </dgm:spPr>
      <dgm:t>
        <a:bodyPr/>
        <a:lstStyle/>
        <a:p>
          <a:r>
            <a:rPr lang="en-US"/>
            <a:t>Integration of Explainable AI Tools</a:t>
          </a:r>
        </a:p>
      </dgm:t>
    </dgm:pt>
    <dgm:pt modelId="{286D1C22-62E1-4EB3-B0F5-DBBA30F96273}" type="parTrans" cxnId="{72022952-A561-4EF8-9E3B-A86802E9276D}">
      <dgm:prSet/>
      <dgm:spPr/>
      <dgm:t>
        <a:bodyPr/>
        <a:lstStyle/>
        <a:p>
          <a:endParaRPr lang="en-US"/>
        </a:p>
      </dgm:t>
    </dgm:pt>
    <dgm:pt modelId="{65F1C062-2CF6-4E7E-B2C9-AA74CDB300D2}" type="sibTrans" cxnId="{72022952-A561-4EF8-9E3B-A86802E9276D}">
      <dgm:prSet/>
      <dgm:spPr/>
      <dgm:t>
        <a:bodyPr/>
        <a:lstStyle/>
        <a:p>
          <a:endParaRPr lang="en-US"/>
        </a:p>
      </dgm:t>
    </dgm:pt>
    <dgm:pt modelId="{E5B83095-7559-4A84-894E-80E278453CE3}">
      <dgm:prSet/>
      <dgm:spPr>
        <a:solidFill>
          <a:srgbClr val="05202E"/>
        </a:solidFill>
      </dgm:spPr>
      <dgm:t>
        <a:bodyPr/>
        <a:lstStyle/>
        <a:p>
          <a:r>
            <a:rPr lang="en-US"/>
            <a:t>Adoption of Fairness Aware Algorithms</a:t>
          </a:r>
        </a:p>
      </dgm:t>
    </dgm:pt>
    <dgm:pt modelId="{CFFC0D5B-A105-4D7F-8BEA-842B279BA715}" type="parTrans" cxnId="{17D0AF01-8F5B-4609-8C2C-26C14540EA63}">
      <dgm:prSet/>
      <dgm:spPr/>
      <dgm:t>
        <a:bodyPr/>
        <a:lstStyle/>
        <a:p>
          <a:endParaRPr lang="en-US"/>
        </a:p>
      </dgm:t>
    </dgm:pt>
    <dgm:pt modelId="{FA65534D-98F0-48B5-A3E6-092FFAAEE9D7}" type="sibTrans" cxnId="{17D0AF01-8F5B-4609-8C2C-26C14540EA63}">
      <dgm:prSet/>
      <dgm:spPr/>
      <dgm:t>
        <a:bodyPr/>
        <a:lstStyle/>
        <a:p>
          <a:endParaRPr lang="en-US"/>
        </a:p>
      </dgm:t>
    </dgm:pt>
    <dgm:pt modelId="{8D1B1052-BDEE-42A7-ACE5-E78A2BC0B1D6}">
      <dgm:prSet/>
      <dgm:spPr>
        <a:solidFill>
          <a:srgbClr val="05202E"/>
        </a:solidFill>
      </dgm:spPr>
      <dgm:t>
        <a:bodyPr/>
        <a:lstStyle/>
        <a:p>
          <a:r>
            <a:rPr lang="en-US"/>
            <a:t>Enhancing Regulatory Compliance through governance</a:t>
          </a:r>
        </a:p>
      </dgm:t>
    </dgm:pt>
    <dgm:pt modelId="{A4A693B4-BB20-4800-BEE8-1763AC5B83B1}" type="parTrans" cxnId="{F4C7BD9F-9F54-4B6E-8D1F-9F8ACCFB96AA}">
      <dgm:prSet/>
      <dgm:spPr/>
      <dgm:t>
        <a:bodyPr/>
        <a:lstStyle/>
        <a:p>
          <a:endParaRPr lang="en-US"/>
        </a:p>
      </dgm:t>
    </dgm:pt>
    <dgm:pt modelId="{D14DB447-64C9-466F-9679-CE14FA8F3307}" type="sibTrans" cxnId="{F4C7BD9F-9F54-4B6E-8D1F-9F8ACCFB96AA}">
      <dgm:prSet/>
      <dgm:spPr/>
      <dgm:t>
        <a:bodyPr/>
        <a:lstStyle/>
        <a:p>
          <a:endParaRPr lang="en-US"/>
        </a:p>
      </dgm:t>
    </dgm:pt>
    <dgm:pt modelId="{D2BB51D3-213E-4D4D-86AC-08F63F8F76FB}" type="pres">
      <dgm:prSet presAssocID="{C9C36AAE-6C47-4CC2-8B92-4E5D48D75A29}" presName="outerComposite" presStyleCnt="0">
        <dgm:presLayoutVars>
          <dgm:chMax val="5"/>
          <dgm:dir/>
          <dgm:resizeHandles val="exact"/>
        </dgm:presLayoutVars>
      </dgm:prSet>
      <dgm:spPr/>
    </dgm:pt>
    <dgm:pt modelId="{566B1697-A31E-404D-A165-D7C72CDE641F}" type="pres">
      <dgm:prSet presAssocID="{C9C36AAE-6C47-4CC2-8B92-4E5D48D75A29}" presName="dummyMaxCanvas" presStyleCnt="0">
        <dgm:presLayoutVars/>
      </dgm:prSet>
      <dgm:spPr/>
    </dgm:pt>
    <dgm:pt modelId="{7E94E1D3-3A83-4D25-892C-48DBB3473D23}" type="pres">
      <dgm:prSet presAssocID="{C9C36AAE-6C47-4CC2-8B92-4E5D48D75A29}" presName="FourNodes_1" presStyleLbl="node1" presStyleIdx="0" presStyleCnt="4">
        <dgm:presLayoutVars>
          <dgm:bulletEnabled val="1"/>
        </dgm:presLayoutVars>
      </dgm:prSet>
      <dgm:spPr/>
    </dgm:pt>
    <dgm:pt modelId="{7363D6BE-0EC6-4C43-B148-FCFCF438B34F}" type="pres">
      <dgm:prSet presAssocID="{C9C36AAE-6C47-4CC2-8B92-4E5D48D75A29}" presName="FourNodes_2" presStyleLbl="node1" presStyleIdx="1" presStyleCnt="4">
        <dgm:presLayoutVars>
          <dgm:bulletEnabled val="1"/>
        </dgm:presLayoutVars>
      </dgm:prSet>
      <dgm:spPr/>
    </dgm:pt>
    <dgm:pt modelId="{A64C2FFB-5BCF-4E0A-86CC-F1EEBADAFBDF}" type="pres">
      <dgm:prSet presAssocID="{C9C36AAE-6C47-4CC2-8B92-4E5D48D75A29}" presName="FourNodes_3" presStyleLbl="node1" presStyleIdx="2" presStyleCnt="4">
        <dgm:presLayoutVars>
          <dgm:bulletEnabled val="1"/>
        </dgm:presLayoutVars>
      </dgm:prSet>
      <dgm:spPr/>
    </dgm:pt>
    <dgm:pt modelId="{624043E1-1605-476D-8BB8-A0D82D473E99}" type="pres">
      <dgm:prSet presAssocID="{C9C36AAE-6C47-4CC2-8B92-4E5D48D75A29}" presName="FourNodes_4" presStyleLbl="node1" presStyleIdx="3" presStyleCnt="4">
        <dgm:presLayoutVars>
          <dgm:bulletEnabled val="1"/>
        </dgm:presLayoutVars>
      </dgm:prSet>
      <dgm:spPr/>
    </dgm:pt>
    <dgm:pt modelId="{FC719CB6-BE71-4866-B882-FFA54B05DCBA}" type="pres">
      <dgm:prSet presAssocID="{C9C36AAE-6C47-4CC2-8B92-4E5D48D75A29}" presName="FourConn_1-2" presStyleLbl="fgAccFollowNode1" presStyleIdx="0" presStyleCnt="3">
        <dgm:presLayoutVars>
          <dgm:bulletEnabled val="1"/>
        </dgm:presLayoutVars>
      </dgm:prSet>
      <dgm:spPr/>
    </dgm:pt>
    <dgm:pt modelId="{E828ABA0-B431-40DC-9A4A-3CCB423062C0}" type="pres">
      <dgm:prSet presAssocID="{C9C36AAE-6C47-4CC2-8B92-4E5D48D75A29}" presName="FourConn_2-3" presStyleLbl="fgAccFollowNode1" presStyleIdx="1" presStyleCnt="3">
        <dgm:presLayoutVars>
          <dgm:bulletEnabled val="1"/>
        </dgm:presLayoutVars>
      </dgm:prSet>
      <dgm:spPr/>
    </dgm:pt>
    <dgm:pt modelId="{8A9F3457-29AE-41A7-ABF4-6A6511CB601B}" type="pres">
      <dgm:prSet presAssocID="{C9C36AAE-6C47-4CC2-8B92-4E5D48D75A29}" presName="FourConn_3-4" presStyleLbl="fgAccFollowNode1" presStyleIdx="2" presStyleCnt="3">
        <dgm:presLayoutVars>
          <dgm:bulletEnabled val="1"/>
        </dgm:presLayoutVars>
      </dgm:prSet>
      <dgm:spPr/>
    </dgm:pt>
    <dgm:pt modelId="{86DFF899-63EB-4AFF-A7C2-18C132D8A397}" type="pres">
      <dgm:prSet presAssocID="{C9C36AAE-6C47-4CC2-8B92-4E5D48D75A29}" presName="FourNodes_1_text" presStyleLbl="node1" presStyleIdx="3" presStyleCnt="4">
        <dgm:presLayoutVars>
          <dgm:bulletEnabled val="1"/>
        </dgm:presLayoutVars>
      </dgm:prSet>
      <dgm:spPr/>
    </dgm:pt>
    <dgm:pt modelId="{330BCCA8-905A-4A4E-A352-B4C3CB606996}" type="pres">
      <dgm:prSet presAssocID="{C9C36AAE-6C47-4CC2-8B92-4E5D48D75A29}" presName="FourNodes_2_text" presStyleLbl="node1" presStyleIdx="3" presStyleCnt="4">
        <dgm:presLayoutVars>
          <dgm:bulletEnabled val="1"/>
        </dgm:presLayoutVars>
      </dgm:prSet>
      <dgm:spPr/>
    </dgm:pt>
    <dgm:pt modelId="{4DD7FBD8-DD2F-4F55-A920-50D5397B583B}" type="pres">
      <dgm:prSet presAssocID="{C9C36AAE-6C47-4CC2-8B92-4E5D48D75A29}" presName="FourNodes_3_text" presStyleLbl="node1" presStyleIdx="3" presStyleCnt="4">
        <dgm:presLayoutVars>
          <dgm:bulletEnabled val="1"/>
        </dgm:presLayoutVars>
      </dgm:prSet>
      <dgm:spPr/>
    </dgm:pt>
    <dgm:pt modelId="{778E092D-4FCB-4C6F-91CD-987AEBEEDA62}" type="pres">
      <dgm:prSet presAssocID="{C9C36AAE-6C47-4CC2-8B92-4E5D48D75A29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17D0AF01-8F5B-4609-8C2C-26C14540EA63}" srcId="{C9C36AAE-6C47-4CC2-8B92-4E5D48D75A29}" destId="{E5B83095-7559-4A84-894E-80E278453CE3}" srcOrd="2" destOrd="0" parTransId="{CFFC0D5B-A105-4D7F-8BEA-842B279BA715}" sibTransId="{FA65534D-98F0-48B5-A3E6-092FFAAEE9D7}"/>
    <dgm:cxn modelId="{360C2C04-D969-414F-9A33-34FE54CED64E}" type="presOf" srcId="{8D1B1052-BDEE-42A7-ACE5-E78A2BC0B1D6}" destId="{624043E1-1605-476D-8BB8-A0D82D473E99}" srcOrd="0" destOrd="0" presId="urn:microsoft.com/office/officeart/2005/8/layout/vProcess5"/>
    <dgm:cxn modelId="{F834A91C-CDD4-4096-AA46-6FFBF9B1CC13}" type="presOf" srcId="{82FFE854-5511-461B-92A4-6D5FC2DBFCCE}" destId="{330BCCA8-905A-4A4E-A352-B4C3CB606996}" srcOrd="1" destOrd="0" presId="urn:microsoft.com/office/officeart/2005/8/layout/vProcess5"/>
    <dgm:cxn modelId="{E37FF82E-EE8C-4F50-8759-461DCB93FE53}" type="presOf" srcId="{65F1C062-2CF6-4E7E-B2C9-AA74CDB300D2}" destId="{E828ABA0-B431-40DC-9A4A-3CCB423062C0}" srcOrd="0" destOrd="0" presId="urn:microsoft.com/office/officeart/2005/8/layout/vProcess5"/>
    <dgm:cxn modelId="{E3D54D5C-CD0D-47F7-A55D-D43345D3C01F}" type="presOf" srcId="{9D3B8B9B-1BBC-4BDF-B422-1C3973C939B6}" destId="{7E94E1D3-3A83-4D25-892C-48DBB3473D23}" srcOrd="0" destOrd="0" presId="urn:microsoft.com/office/officeart/2005/8/layout/vProcess5"/>
    <dgm:cxn modelId="{E87F0C44-E617-491A-891C-346E346DF18A}" type="presOf" srcId="{C9C36AAE-6C47-4CC2-8B92-4E5D48D75A29}" destId="{D2BB51D3-213E-4D4D-86AC-08F63F8F76FB}" srcOrd="0" destOrd="0" presId="urn:microsoft.com/office/officeart/2005/8/layout/vProcess5"/>
    <dgm:cxn modelId="{B7322A45-9572-48E7-A0C9-5659376C86DA}" type="presOf" srcId="{8D1B1052-BDEE-42A7-ACE5-E78A2BC0B1D6}" destId="{778E092D-4FCB-4C6F-91CD-987AEBEEDA62}" srcOrd="1" destOrd="0" presId="urn:microsoft.com/office/officeart/2005/8/layout/vProcess5"/>
    <dgm:cxn modelId="{D1011169-9DB4-486F-A602-5B98528E339C}" type="presOf" srcId="{FA65534D-98F0-48B5-A3E6-092FFAAEE9D7}" destId="{8A9F3457-29AE-41A7-ABF4-6A6511CB601B}" srcOrd="0" destOrd="0" presId="urn:microsoft.com/office/officeart/2005/8/layout/vProcess5"/>
    <dgm:cxn modelId="{B00C244A-B633-4D8F-B3E6-0F18A73542E9}" srcId="{C9C36AAE-6C47-4CC2-8B92-4E5D48D75A29}" destId="{9D3B8B9B-1BBC-4BDF-B422-1C3973C939B6}" srcOrd="0" destOrd="0" parTransId="{C775E76B-4A75-4EF8-BBA5-2A575FA018EF}" sibTransId="{1F81CAD5-8D86-4E65-960D-2876F616ABC8}"/>
    <dgm:cxn modelId="{72022952-A561-4EF8-9E3B-A86802E9276D}" srcId="{C9C36AAE-6C47-4CC2-8B92-4E5D48D75A29}" destId="{82FFE854-5511-461B-92A4-6D5FC2DBFCCE}" srcOrd="1" destOrd="0" parTransId="{286D1C22-62E1-4EB3-B0F5-DBBA30F96273}" sibTransId="{65F1C062-2CF6-4E7E-B2C9-AA74CDB300D2}"/>
    <dgm:cxn modelId="{0A817272-70E0-4139-819F-C4C3D82963F7}" type="presOf" srcId="{82FFE854-5511-461B-92A4-6D5FC2DBFCCE}" destId="{7363D6BE-0EC6-4C43-B148-FCFCF438B34F}" srcOrd="0" destOrd="0" presId="urn:microsoft.com/office/officeart/2005/8/layout/vProcess5"/>
    <dgm:cxn modelId="{1741055A-FCB9-4A8B-9D70-4649C12AA718}" type="presOf" srcId="{E5B83095-7559-4A84-894E-80E278453CE3}" destId="{A64C2FFB-5BCF-4E0A-86CC-F1EEBADAFBDF}" srcOrd="0" destOrd="0" presId="urn:microsoft.com/office/officeart/2005/8/layout/vProcess5"/>
    <dgm:cxn modelId="{D1BA168F-9E1E-4FAA-96E4-D500F6F22934}" type="presOf" srcId="{1F81CAD5-8D86-4E65-960D-2876F616ABC8}" destId="{FC719CB6-BE71-4866-B882-FFA54B05DCBA}" srcOrd="0" destOrd="0" presId="urn:microsoft.com/office/officeart/2005/8/layout/vProcess5"/>
    <dgm:cxn modelId="{F4C7BD9F-9F54-4B6E-8D1F-9F8ACCFB96AA}" srcId="{C9C36AAE-6C47-4CC2-8B92-4E5D48D75A29}" destId="{8D1B1052-BDEE-42A7-ACE5-E78A2BC0B1D6}" srcOrd="3" destOrd="0" parTransId="{A4A693B4-BB20-4800-BEE8-1763AC5B83B1}" sibTransId="{D14DB447-64C9-466F-9679-CE14FA8F3307}"/>
    <dgm:cxn modelId="{640F6ABA-52D0-4A35-BBB2-0753EF86C15B}" type="presOf" srcId="{9D3B8B9B-1BBC-4BDF-B422-1C3973C939B6}" destId="{86DFF899-63EB-4AFF-A7C2-18C132D8A397}" srcOrd="1" destOrd="0" presId="urn:microsoft.com/office/officeart/2005/8/layout/vProcess5"/>
    <dgm:cxn modelId="{E3B7ECFA-F9C9-46B5-9D92-F3103CEB0C74}" type="presOf" srcId="{E5B83095-7559-4A84-894E-80E278453CE3}" destId="{4DD7FBD8-DD2F-4F55-A920-50D5397B583B}" srcOrd="1" destOrd="0" presId="urn:microsoft.com/office/officeart/2005/8/layout/vProcess5"/>
    <dgm:cxn modelId="{AD182709-B911-4165-9D17-36B170DED3CA}" type="presParOf" srcId="{D2BB51D3-213E-4D4D-86AC-08F63F8F76FB}" destId="{566B1697-A31E-404D-A165-D7C72CDE641F}" srcOrd="0" destOrd="0" presId="urn:microsoft.com/office/officeart/2005/8/layout/vProcess5"/>
    <dgm:cxn modelId="{F4594A27-8ECE-41C7-BBB6-B2E7493A121F}" type="presParOf" srcId="{D2BB51D3-213E-4D4D-86AC-08F63F8F76FB}" destId="{7E94E1D3-3A83-4D25-892C-48DBB3473D23}" srcOrd="1" destOrd="0" presId="urn:microsoft.com/office/officeart/2005/8/layout/vProcess5"/>
    <dgm:cxn modelId="{CA79C23E-33A2-4F9B-B358-558B3032A470}" type="presParOf" srcId="{D2BB51D3-213E-4D4D-86AC-08F63F8F76FB}" destId="{7363D6BE-0EC6-4C43-B148-FCFCF438B34F}" srcOrd="2" destOrd="0" presId="urn:microsoft.com/office/officeart/2005/8/layout/vProcess5"/>
    <dgm:cxn modelId="{171866DA-713E-438C-BDBA-B5F1DEA236BB}" type="presParOf" srcId="{D2BB51D3-213E-4D4D-86AC-08F63F8F76FB}" destId="{A64C2FFB-5BCF-4E0A-86CC-F1EEBADAFBDF}" srcOrd="3" destOrd="0" presId="urn:microsoft.com/office/officeart/2005/8/layout/vProcess5"/>
    <dgm:cxn modelId="{FE8E5536-11AA-43B8-A61E-ECB619496C64}" type="presParOf" srcId="{D2BB51D3-213E-4D4D-86AC-08F63F8F76FB}" destId="{624043E1-1605-476D-8BB8-A0D82D473E99}" srcOrd="4" destOrd="0" presId="urn:microsoft.com/office/officeart/2005/8/layout/vProcess5"/>
    <dgm:cxn modelId="{5CF07E7B-AE16-4F7E-9C03-B333FC533F2C}" type="presParOf" srcId="{D2BB51D3-213E-4D4D-86AC-08F63F8F76FB}" destId="{FC719CB6-BE71-4866-B882-FFA54B05DCBA}" srcOrd="5" destOrd="0" presId="urn:microsoft.com/office/officeart/2005/8/layout/vProcess5"/>
    <dgm:cxn modelId="{AB1590EA-F44F-4C01-8EDB-C29CB4E7760C}" type="presParOf" srcId="{D2BB51D3-213E-4D4D-86AC-08F63F8F76FB}" destId="{E828ABA0-B431-40DC-9A4A-3CCB423062C0}" srcOrd="6" destOrd="0" presId="urn:microsoft.com/office/officeart/2005/8/layout/vProcess5"/>
    <dgm:cxn modelId="{E85E0272-117D-4413-A64B-17CD11425F46}" type="presParOf" srcId="{D2BB51D3-213E-4D4D-86AC-08F63F8F76FB}" destId="{8A9F3457-29AE-41A7-ABF4-6A6511CB601B}" srcOrd="7" destOrd="0" presId="urn:microsoft.com/office/officeart/2005/8/layout/vProcess5"/>
    <dgm:cxn modelId="{2253B52F-09F9-4B33-8D18-5C6AFFB34417}" type="presParOf" srcId="{D2BB51D3-213E-4D4D-86AC-08F63F8F76FB}" destId="{86DFF899-63EB-4AFF-A7C2-18C132D8A397}" srcOrd="8" destOrd="0" presId="urn:microsoft.com/office/officeart/2005/8/layout/vProcess5"/>
    <dgm:cxn modelId="{9229E3CE-F7EC-4770-9F43-C627E7D6A054}" type="presParOf" srcId="{D2BB51D3-213E-4D4D-86AC-08F63F8F76FB}" destId="{330BCCA8-905A-4A4E-A352-B4C3CB606996}" srcOrd="9" destOrd="0" presId="urn:microsoft.com/office/officeart/2005/8/layout/vProcess5"/>
    <dgm:cxn modelId="{4B5288DF-9A6F-4CC1-ADBE-D17DC7CD8D73}" type="presParOf" srcId="{D2BB51D3-213E-4D4D-86AC-08F63F8F76FB}" destId="{4DD7FBD8-DD2F-4F55-A920-50D5397B583B}" srcOrd="10" destOrd="0" presId="urn:microsoft.com/office/officeart/2005/8/layout/vProcess5"/>
    <dgm:cxn modelId="{0D0E3F55-451B-46FA-866D-85819C69FB69}" type="presParOf" srcId="{D2BB51D3-213E-4D4D-86AC-08F63F8F76FB}" destId="{778E092D-4FCB-4C6F-91CD-987AEBEEDA62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C6401D-998A-41AB-B0A6-736A4DA9AB96}">
      <dsp:nvSpPr>
        <dsp:cNvPr id="0" name=""/>
        <dsp:cNvSpPr/>
      </dsp:nvSpPr>
      <dsp:spPr>
        <a:xfrm>
          <a:off x="2241532" y="763271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prstDash val="solid"/>
          <a:miter lim="800000"/>
          <a:tailEnd type="arrow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2471087" y="806413"/>
        <a:ext cx="25774" cy="5154"/>
      </dsp:txXfrm>
    </dsp:sp>
    <dsp:sp modelId="{44C65AFD-9AEA-4821-8CA9-A1882D11CB4A}">
      <dsp:nvSpPr>
        <dsp:cNvPr id="0" name=""/>
        <dsp:cNvSpPr/>
      </dsp:nvSpPr>
      <dsp:spPr>
        <a:xfrm>
          <a:off x="2092" y="136619"/>
          <a:ext cx="2241239" cy="1344743"/>
        </a:xfrm>
        <a:prstGeom prst="rect">
          <a:avLst/>
        </a:prstGeom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The increase in digital financial transactions has led to a greater need for advanced, AI-driven fraud detection systems.</a:t>
          </a:r>
        </a:p>
      </dsp:txBody>
      <dsp:txXfrm>
        <a:off x="2092" y="136619"/>
        <a:ext cx="2241239" cy="1344743"/>
      </dsp:txXfrm>
    </dsp:sp>
    <dsp:sp modelId="{7BECB82B-C2C4-48E1-9B56-1B9156AD0527}">
      <dsp:nvSpPr>
        <dsp:cNvPr id="0" name=""/>
        <dsp:cNvSpPr/>
      </dsp:nvSpPr>
      <dsp:spPr>
        <a:xfrm>
          <a:off x="4998257" y="763271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prstDash val="solid"/>
          <a:miter lim="800000"/>
          <a:tailEnd type="arrow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5227812" y="806413"/>
        <a:ext cx="25774" cy="5154"/>
      </dsp:txXfrm>
    </dsp:sp>
    <dsp:sp modelId="{6DF59B63-097A-4440-8498-A37334CB4DA6}">
      <dsp:nvSpPr>
        <dsp:cNvPr id="0" name=""/>
        <dsp:cNvSpPr/>
      </dsp:nvSpPr>
      <dsp:spPr>
        <a:xfrm>
          <a:off x="2758817" y="136619"/>
          <a:ext cx="2241239" cy="1344743"/>
        </a:xfrm>
        <a:prstGeom prst="rect">
          <a:avLst/>
        </a:prstGeom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AI and machine learning models detect fraud more quickly and accurately than conventional rule-based systems.</a:t>
          </a:r>
        </a:p>
      </dsp:txBody>
      <dsp:txXfrm>
        <a:off x="2758817" y="136619"/>
        <a:ext cx="2241239" cy="1344743"/>
      </dsp:txXfrm>
    </dsp:sp>
    <dsp:sp modelId="{0210D397-AADE-4071-8188-F09BAA6B959F}">
      <dsp:nvSpPr>
        <dsp:cNvPr id="0" name=""/>
        <dsp:cNvSpPr/>
      </dsp:nvSpPr>
      <dsp:spPr>
        <a:xfrm>
          <a:off x="7754982" y="763271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prstDash val="solid"/>
          <a:miter lim="800000"/>
          <a:tailEnd type="arrow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7984537" y="806413"/>
        <a:ext cx="25774" cy="5154"/>
      </dsp:txXfrm>
    </dsp:sp>
    <dsp:sp modelId="{F7D9FA0E-AE87-4BBA-8A57-9E5C0C1510BD}">
      <dsp:nvSpPr>
        <dsp:cNvPr id="0" name=""/>
        <dsp:cNvSpPr/>
      </dsp:nvSpPr>
      <dsp:spPr>
        <a:xfrm>
          <a:off x="5515542" y="136619"/>
          <a:ext cx="2241239" cy="1344743"/>
        </a:xfrm>
        <a:prstGeom prst="rect">
          <a:avLst/>
        </a:prstGeom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Many legitimate transactions are incorrectly flagged as fraudulent. This leads to customer dissatisfaction, increased manual verification, and financial losses.</a:t>
          </a:r>
        </a:p>
      </dsp:txBody>
      <dsp:txXfrm>
        <a:off x="5515542" y="136619"/>
        <a:ext cx="2241239" cy="1344743"/>
      </dsp:txXfrm>
    </dsp:sp>
    <dsp:sp modelId="{98856F61-C3E8-4BFD-B1A0-68C555948495}">
      <dsp:nvSpPr>
        <dsp:cNvPr id="0" name=""/>
        <dsp:cNvSpPr/>
      </dsp:nvSpPr>
      <dsp:spPr>
        <a:xfrm>
          <a:off x="1122712" y="1479563"/>
          <a:ext cx="8270175" cy="484885"/>
        </a:xfrm>
        <a:custGeom>
          <a:avLst/>
          <a:gdLst/>
          <a:ahLst/>
          <a:cxnLst/>
          <a:rect l="0" t="0" r="0" b="0"/>
          <a:pathLst>
            <a:path>
              <a:moveTo>
                <a:pt x="8270175" y="0"/>
              </a:moveTo>
              <a:lnTo>
                <a:pt x="8270175" y="259542"/>
              </a:lnTo>
              <a:lnTo>
                <a:pt x="0" y="259542"/>
              </a:lnTo>
              <a:lnTo>
                <a:pt x="0" y="484885"/>
              </a:lnTo>
            </a:path>
          </a:pathLst>
        </a:custGeom>
        <a:noFill/>
        <a:ln w="6350" cap="flat" cmpd="sng" algn="ctr"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prstDash val="solid"/>
          <a:miter lim="800000"/>
          <a:tailEnd type="arrow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5050644" y="1719428"/>
        <a:ext cx="414311" cy="5154"/>
      </dsp:txXfrm>
    </dsp:sp>
    <dsp:sp modelId="{54623C50-0F64-4CAF-9675-59CD4FB28A00}">
      <dsp:nvSpPr>
        <dsp:cNvPr id="0" name=""/>
        <dsp:cNvSpPr/>
      </dsp:nvSpPr>
      <dsp:spPr>
        <a:xfrm>
          <a:off x="8272267" y="136619"/>
          <a:ext cx="2241239" cy="1344743"/>
        </a:xfrm>
        <a:prstGeom prst="rect">
          <a:avLst/>
        </a:prstGeom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Strict and static rules often fail to consider transaction context and evolving fraud tactics.</a:t>
          </a:r>
        </a:p>
      </dsp:txBody>
      <dsp:txXfrm>
        <a:off x="8272267" y="136619"/>
        <a:ext cx="2241239" cy="1344743"/>
      </dsp:txXfrm>
    </dsp:sp>
    <dsp:sp modelId="{46E26301-09D8-4BFD-A64E-52D7ED2CD76A}">
      <dsp:nvSpPr>
        <dsp:cNvPr id="0" name=""/>
        <dsp:cNvSpPr/>
      </dsp:nvSpPr>
      <dsp:spPr>
        <a:xfrm>
          <a:off x="2241532" y="2623500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prstDash val="solid"/>
          <a:miter lim="800000"/>
          <a:tailEnd type="arrow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2471087" y="2666643"/>
        <a:ext cx="25774" cy="5154"/>
      </dsp:txXfrm>
    </dsp:sp>
    <dsp:sp modelId="{2651358E-B68C-4B67-9FE2-6A6964D727F3}">
      <dsp:nvSpPr>
        <dsp:cNvPr id="0" name=""/>
        <dsp:cNvSpPr/>
      </dsp:nvSpPr>
      <dsp:spPr>
        <a:xfrm>
          <a:off x="2092" y="1996848"/>
          <a:ext cx="2241239" cy="1344743"/>
        </a:xfrm>
        <a:prstGeom prst="rect">
          <a:avLst/>
        </a:prstGeom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AI models may disproportionately flag certain demographic groups due to biased training data. </a:t>
          </a:r>
        </a:p>
      </dsp:txBody>
      <dsp:txXfrm>
        <a:off x="2092" y="1996848"/>
        <a:ext cx="2241239" cy="1344743"/>
      </dsp:txXfrm>
    </dsp:sp>
    <dsp:sp modelId="{E37744DC-9E06-4967-B082-BE04D218F2F3}">
      <dsp:nvSpPr>
        <dsp:cNvPr id="0" name=""/>
        <dsp:cNvSpPr/>
      </dsp:nvSpPr>
      <dsp:spPr>
        <a:xfrm>
          <a:off x="4998257" y="2623500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prstDash val="solid"/>
          <a:miter lim="800000"/>
          <a:tailEnd type="arrow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5227812" y="2666643"/>
        <a:ext cx="25774" cy="5154"/>
      </dsp:txXfrm>
    </dsp:sp>
    <dsp:sp modelId="{2280380E-2050-4AA1-8CD1-F3577BA71DBD}">
      <dsp:nvSpPr>
        <dsp:cNvPr id="0" name=""/>
        <dsp:cNvSpPr/>
      </dsp:nvSpPr>
      <dsp:spPr>
        <a:xfrm>
          <a:off x="2758817" y="1996848"/>
          <a:ext cx="2241239" cy="1344743"/>
        </a:xfrm>
        <a:prstGeom prst="rect">
          <a:avLst/>
        </a:prstGeom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Historical data often lacks representation of diverse transaction behavior. </a:t>
          </a:r>
        </a:p>
      </dsp:txBody>
      <dsp:txXfrm>
        <a:off x="2758817" y="1996848"/>
        <a:ext cx="2241239" cy="1344743"/>
      </dsp:txXfrm>
    </dsp:sp>
    <dsp:sp modelId="{2A484CAA-0A55-494B-9CD9-111BC67BD2D1}">
      <dsp:nvSpPr>
        <dsp:cNvPr id="0" name=""/>
        <dsp:cNvSpPr/>
      </dsp:nvSpPr>
      <dsp:spPr>
        <a:xfrm>
          <a:off x="5515542" y="1996848"/>
          <a:ext cx="2241239" cy="1344743"/>
        </a:xfrm>
        <a:prstGeom prst="rect">
          <a:avLst/>
        </a:prstGeom>
        <a:solidFill>
          <a:srgbClr val="05202E"/>
        </a:solidFill>
        <a:ln>
          <a:solidFill>
            <a:srgbClr val="00B0F0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This raises ethical concerns, harms consumer trust, and poses regulatory risks.</a:t>
          </a:r>
        </a:p>
      </dsp:txBody>
      <dsp:txXfrm>
        <a:off x="5515542" y="1996848"/>
        <a:ext cx="2241239" cy="13447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381A35-06A4-4E74-9AFE-48826C1CBC0A}">
      <dsp:nvSpPr>
        <dsp:cNvPr id="0" name=""/>
        <dsp:cNvSpPr/>
      </dsp:nvSpPr>
      <dsp:spPr>
        <a:xfrm>
          <a:off x="1239218" y="772855"/>
          <a:ext cx="988476" cy="71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A085FF-3AA7-41B7-A4B1-33D6414D6A34}">
      <dsp:nvSpPr>
        <dsp:cNvPr id="0" name=""/>
        <dsp:cNvSpPr/>
      </dsp:nvSpPr>
      <dsp:spPr>
        <a:xfrm>
          <a:off x="2287003" y="689835"/>
          <a:ext cx="113674" cy="213081"/>
        </a:xfrm>
        <a:prstGeom prst="chevron">
          <a:avLst>
            <a:gd name="adj" fmla="val 9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FB5ADB-E229-44FF-BA90-79D28148B464}">
      <dsp:nvSpPr>
        <dsp:cNvPr id="0" name=""/>
        <dsp:cNvSpPr/>
      </dsp:nvSpPr>
      <dsp:spPr>
        <a:xfrm>
          <a:off x="605350" y="262582"/>
          <a:ext cx="1020618" cy="1020618"/>
        </a:xfrm>
        <a:prstGeom prst="ellipse">
          <a:avLst/>
        </a:prstGeom>
        <a:solidFill>
          <a:srgbClr val="05202E"/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9606" tIns="39606" rIns="39606" bIns="39606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1</a:t>
          </a:r>
          <a:endParaRPr lang="en-US" sz="4500" kern="1200" dirty="0"/>
        </a:p>
      </dsp:txBody>
      <dsp:txXfrm>
        <a:off x="754816" y="412048"/>
        <a:ext cx="721686" cy="721686"/>
      </dsp:txXfrm>
    </dsp:sp>
    <dsp:sp modelId="{3762E745-2D7A-4342-BB43-C6B493530C72}">
      <dsp:nvSpPr>
        <dsp:cNvPr id="0" name=""/>
        <dsp:cNvSpPr/>
      </dsp:nvSpPr>
      <dsp:spPr>
        <a:xfrm>
          <a:off x="3623" y="1448776"/>
          <a:ext cx="222407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rgbClr val="05202E">
            <a:alpha val="90000"/>
          </a:srgb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437" tIns="165100" rIns="175437" bIns="16510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Financial institutions rely on AI for fraud detection but face: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High false-positive rates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Bias in detection models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623" y="1841896"/>
        <a:ext cx="2224071" cy="1572480"/>
      </dsp:txXfrm>
    </dsp:sp>
    <dsp:sp modelId="{A1A49ED9-4540-4E88-AE08-7199B7293CD7}">
      <dsp:nvSpPr>
        <dsp:cNvPr id="0" name=""/>
        <dsp:cNvSpPr/>
      </dsp:nvSpPr>
      <dsp:spPr>
        <a:xfrm>
          <a:off x="2474814" y="772545"/>
          <a:ext cx="2224071" cy="71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28F2C1-8532-4F97-9AD4-CA87FF1AA2E3}">
      <dsp:nvSpPr>
        <dsp:cNvPr id="0" name=""/>
        <dsp:cNvSpPr/>
      </dsp:nvSpPr>
      <dsp:spPr>
        <a:xfrm>
          <a:off x="4758194" y="689549"/>
          <a:ext cx="113674" cy="213450"/>
        </a:xfrm>
        <a:prstGeom prst="chevron">
          <a:avLst>
            <a:gd name="adj" fmla="val 9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216982-AE2D-4C01-BD1B-D5A75E9D8A0F}">
      <dsp:nvSpPr>
        <dsp:cNvPr id="0" name=""/>
        <dsp:cNvSpPr/>
      </dsp:nvSpPr>
      <dsp:spPr>
        <a:xfrm>
          <a:off x="3076540" y="262272"/>
          <a:ext cx="1020618" cy="1020618"/>
        </a:xfrm>
        <a:prstGeom prst="ellipse">
          <a:avLst/>
        </a:prstGeom>
        <a:solidFill>
          <a:srgbClr val="05202E"/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9606" tIns="39606" rIns="39606" bIns="39606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2</a:t>
          </a:r>
          <a:endParaRPr lang="en-US" sz="4500" kern="1200" dirty="0"/>
        </a:p>
      </dsp:txBody>
      <dsp:txXfrm>
        <a:off x="3226006" y="411738"/>
        <a:ext cx="721686" cy="721686"/>
      </dsp:txXfrm>
    </dsp:sp>
    <dsp:sp modelId="{DA425738-500E-4D1C-BDD0-ED1D53AC6ACC}">
      <dsp:nvSpPr>
        <dsp:cNvPr id="0" name=""/>
        <dsp:cNvSpPr/>
      </dsp:nvSpPr>
      <dsp:spPr>
        <a:xfrm>
          <a:off x="2474814" y="1448443"/>
          <a:ext cx="222407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rgbClr val="05202E">
            <a:alpha val="90000"/>
          </a:srgb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437" tIns="165100" rIns="175437" bIns="16510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Legitimate transactions wrongly flagged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Leads to transaction declines, customer frustration, manual review costs</a:t>
          </a:r>
          <a:endParaRPr lang="en-US" sz="1400" b="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74814" y="1841563"/>
        <a:ext cx="2224071" cy="1572480"/>
      </dsp:txXfrm>
    </dsp:sp>
    <dsp:sp modelId="{F18B1614-65AA-4DD7-A590-2CCF275EC5EF}">
      <dsp:nvSpPr>
        <dsp:cNvPr id="0" name=""/>
        <dsp:cNvSpPr/>
      </dsp:nvSpPr>
      <dsp:spPr>
        <a:xfrm>
          <a:off x="4946004" y="772688"/>
          <a:ext cx="1112035" cy="72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CBD6AE-497D-43F8-A7E6-A11461949D86}">
      <dsp:nvSpPr>
        <dsp:cNvPr id="0" name=""/>
        <dsp:cNvSpPr/>
      </dsp:nvSpPr>
      <dsp:spPr>
        <a:xfrm>
          <a:off x="5547731" y="262415"/>
          <a:ext cx="1020618" cy="1020618"/>
        </a:xfrm>
        <a:prstGeom prst="ellipse">
          <a:avLst/>
        </a:prstGeom>
        <a:solidFill>
          <a:srgbClr val="05202E"/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9606" tIns="39606" rIns="39606" bIns="39606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3</a:t>
          </a:r>
          <a:endParaRPr lang="en-US" sz="4500" kern="1200" dirty="0"/>
        </a:p>
      </dsp:txBody>
      <dsp:txXfrm>
        <a:off x="5697197" y="411881"/>
        <a:ext cx="721686" cy="721686"/>
      </dsp:txXfrm>
    </dsp:sp>
    <dsp:sp modelId="{A18C6F32-05F5-4352-8DE0-8632A8DA52C2}">
      <dsp:nvSpPr>
        <dsp:cNvPr id="0" name=""/>
        <dsp:cNvSpPr/>
      </dsp:nvSpPr>
      <dsp:spPr>
        <a:xfrm>
          <a:off x="4946004" y="1448776"/>
          <a:ext cx="222407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rgbClr val="05202E">
            <a:alpha val="90000"/>
          </a:srgb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437" tIns="165100" rIns="175437" bIns="16510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Skewed training data causes unfair targeting of demographic groups.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Raises ethical, regulatory, and reputational risks</a:t>
          </a:r>
          <a:endParaRPr lang="en-US" sz="1400" b="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946004" y="1841896"/>
        <a:ext cx="2224071" cy="15724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8E8866-AE01-4236-A8B4-6BFD01BB4DE0}">
      <dsp:nvSpPr>
        <dsp:cNvPr id="0" name=""/>
        <dsp:cNvSpPr/>
      </dsp:nvSpPr>
      <dsp:spPr>
        <a:xfrm>
          <a:off x="0" y="1707"/>
          <a:ext cx="10480501" cy="86543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88FDC-DDDB-45CD-A0CC-E67A084E9F8A}">
      <dsp:nvSpPr>
        <dsp:cNvPr id="0" name=""/>
        <dsp:cNvSpPr/>
      </dsp:nvSpPr>
      <dsp:spPr>
        <a:xfrm>
          <a:off x="261794" y="196431"/>
          <a:ext cx="475990" cy="4759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C06A44-15E9-422D-A96B-B42325B9DCA8}">
      <dsp:nvSpPr>
        <dsp:cNvPr id="0" name=""/>
        <dsp:cNvSpPr/>
      </dsp:nvSpPr>
      <dsp:spPr>
        <a:xfrm>
          <a:off x="999580" y="1707"/>
          <a:ext cx="9480920" cy="865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592" tIns="91592" rIns="91592" bIns="9159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tx1"/>
              </a:solidFill>
            </a:rPr>
            <a:t>How do high false-positive rates in financial transactions result from AI-driven fraud detection systems?</a:t>
          </a:r>
          <a:endParaRPr lang="en-US" sz="2200" kern="1200" dirty="0">
            <a:solidFill>
              <a:schemeClr val="tx1"/>
            </a:solidFill>
          </a:endParaRPr>
        </a:p>
      </dsp:txBody>
      <dsp:txXfrm>
        <a:off x="999580" y="1707"/>
        <a:ext cx="9480920" cy="865437"/>
      </dsp:txXfrm>
    </dsp:sp>
    <dsp:sp modelId="{736AA42D-E9E7-4902-8D87-A367B0390525}">
      <dsp:nvSpPr>
        <dsp:cNvPr id="0" name=""/>
        <dsp:cNvSpPr/>
      </dsp:nvSpPr>
      <dsp:spPr>
        <a:xfrm>
          <a:off x="0" y="1083504"/>
          <a:ext cx="10480501" cy="86543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F2BC93-7ED0-4098-8787-38543BF78B95}">
      <dsp:nvSpPr>
        <dsp:cNvPr id="0" name=""/>
        <dsp:cNvSpPr/>
      </dsp:nvSpPr>
      <dsp:spPr>
        <a:xfrm>
          <a:off x="261794" y="1278228"/>
          <a:ext cx="475990" cy="4759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9FDABC-5DBF-4C4A-BFA1-A2FA91CA26E4}">
      <dsp:nvSpPr>
        <dsp:cNvPr id="0" name=""/>
        <dsp:cNvSpPr/>
      </dsp:nvSpPr>
      <dsp:spPr>
        <a:xfrm>
          <a:off x="999580" y="1083504"/>
          <a:ext cx="9480920" cy="865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592" tIns="91592" rIns="91592" bIns="9159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tx1"/>
              </a:solidFill>
            </a:rPr>
            <a:t>What elements affect AI-based fraud detection algorithms' precision and dependability?</a:t>
          </a:r>
        </a:p>
      </dsp:txBody>
      <dsp:txXfrm>
        <a:off x="999580" y="1083504"/>
        <a:ext cx="9480920" cy="865437"/>
      </dsp:txXfrm>
    </dsp:sp>
    <dsp:sp modelId="{A96B3E22-2281-4538-B383-B18BBF600482}">
      <dsp:nvSpPr>
        <dsp:cNvPr id="0" name=""/>
        <dsp:cNvSpPr/>
      </dsp:nvSpPr>
      <dsp:spPr>
        <a:xfrm>
          <a:off x="0" y="2165302"/>
          <a:ext cx="10480501" cy="86543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B4F841-56D9-4400-A492-9EFDE3280F76}">
      <dsp:nvSpPr>
        <dsp:cNvPr id="0" name=""/>
        <dsp:cNvSpPr/>
      </dsp:nvSpPr>
      <dsp:spPr>
        <a:xfrm>
          <a:off x="261794" y="2360025"/>
          <a:ext cx="475990" cy="47599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E719E5-22AF-4081-B4E7-B43187FF25D9}">
      <dsp:nvSpPr>
        <dsp:cNvPr id="0" name=""/>
        <dsp:cNvSpPr/>
      </dsp:nvSpPr>
      <dsp:spPr>
        <a:xfrm>
          <a:off x="999580" y="2165302"/>
          <a:ext cx="9480920" cy="865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592" tIns="91592" rIns="91592" bIns="9159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tx1"/>
              </a:solidFill>
            </a:rPr>
            <a:t>How does bias in AI fraud detection systems result from dataset imbalance?</a:t>
          </a:r>
          <a:endParaRPr lang="en-US" sz="2200" kern="1200" dirty="0">
            <a:solidFill>
              <a:schemeClr val="tx1"/>
            </a:solidFill>
          </a:endParaRPr>
        </a:p>
      </dsp:txBody>
      <dsp:txXfrm>
        <a:off x="999580" y="2165302"/>
        <a:ext cx="9480920" cy="865437"/>
      </dsp:txXfrm>
    </dsp:sp>
    <dsp:sp modelId="{F0351999-BC7D-4670-AC45-E03104291D61}">
      <dsp:nvSpPr>
        <dsp:cNvPr id="0" name=""/>
        <dsp:cNvSpPr/>
      </dsp:nvSpPr>
      <dsp:spPr>
        <a:xfrm>
          <a:off x="0" y="3247099"/>
          <a:ext cx="10480501" cy="86543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49FEFD-DC4A-4733-873B-ECA0BE058817}">
      <dsp:nvSpPr>
        <dsp:cNvPr id="0" name=""/>
        <dsp:cNvSpPr/>
      </dsp:nvSpPr>
      <dsp:spPr>
        <a:xfrm>
          <a:off x="261794" y="3441823"/>
          <a:ext cx="475990" cy="47599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E7630D-4C4B-49BD-AB5D-C8458C43309F}">
      <dsp:nvSpPr>
        <dsp:cNvPr id="0" name=""/>
        <dsp:cNvSpPr/>
      </dsp:nvSpPr>
      <dsp:spPr>
        <a:xfrm>
          <a:off x="999580" y="3247099"/>
          <a:ext cx="9480920" cy="865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592" tIns="91592" rIns="91592" bIns="9159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solidFill>
                <a:schemeClr val="tx1"/>
              </a:solidFill>
            </a:rPr>
            <a:t>What tactics may be used to reduce bias and increase the accuracy of AI fraud detection systems?</a:t>
          </a:r>
          <a:endParaRPr lang="en-US" sz="2200" kern="1200" dirty="0">
            <a:solidFill>
              <a:schemeClr val="tx1"/>
            </a:solidFill>
          </a:endParaRPr>
        </a:p>
      </dsp:txBody>
      <dsp:txXfrm>
        <a:off x="999580" y="3247099"/>
        <a:ext cx="9480920" cy="86543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1FA2A5-7C9E-4E43-9B7A-0A618EC7D36B}">
      <dsp:nvSpPr>
        <dsp:cNvPr id="0" name=""/>
        <dsp:cNvSpPr/>
      </dsp:nvSpPr>
      <dsp:spPr>
        <a:xfrm>
          <a:off x="679050" y="141605"/>
          <a:ext cx="1887187" cy="1887187"/>
        </a:xfrm>
        <a:prstGeom prst="ellipse">
          <a:avLst/>
        </a:prstGeom>
        <a:solidFill>
          <a:srgbClr val="05202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857489-87EA-4E66-B7FB-D6CADC0C6CBE}">
      <dsp:nvSpPr>
        <dsp:cNvPr id="0" name=""/>
        <dsp:cNvSpPr/>
      </dsp:nvSpPr>
      <dsp:spPr>
        <a:xfrm>
          <a:off x="1081237" y="543793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0353C1-8941-4D37-A70F-8269F223D256}">
      <dsp:nvSpPr>
        <dsp:cNvPr id="0" name=""/>
        <dsp:cNvSpPr/>
      </dsp:nvSpPr>
      <dsp:spPr>
        <a:xfrm>
          <a:off x="75768" y="2616606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7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 preprocessing</a:t>
          </a:r>
        </a:p>
      </dsp:txBody>
      <dsp:txXfrm>
        <a:off x="75768" y="2616606"/>
        <a:ext cx="3093750" cy="720000"/>
      </dsp:txXfrm>
    </dsp:sp>
    <dsp:sp modelId="{AC2F6D83-2EC3-483D-A0E5-953771F30D8F}">
      <dsp:nvSpPr>
        <dsp:cNvPr id="0" name=""/>
        <dsp:cNvSpPr/>
      </dsp:nvSpPr>
      <dsp:spPr>
        <a:xfrm>
          <a:off x="4314206" y="141605"/>
          <a:ext cx="1887187" cy="1887187"/>
        </a:xfrm>
        <a:prstGeom prst="ellipse">
          <a:avLst/>
        </a:prstGeom>
        <a:solidFill>
          <a:srgbClr val="05202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613154-A113-41B8-B89D-DB8FEBDE2876}">
      <dsp:nvSpPr>
        <dsp:cNvPr id="0" name=""/>
        <dsp:cNvSpPr/>
      </dsp:nvSpPr>
      <dsp:spPr>
        <a:xfrm>
          <a:off x="4716393" y="543793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E9295B-8808-4138-A4FB-FF25FA1CDA56}">
      <dsp:nvSpPr>
        <dsp:cNvPr id="0" name=""/>
        <dsp:cNvSpPr/>
      </dsp:nvSpPr>
      <dsp:spPr>
        <a:xfrm>
          <a:off x="3710925" y="2616606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700" kern="12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Unsupervised Learning</a:t>
          </a:r>
        </a:p>
      </dsp:txBody>
      <dsp:txXfrm>
        <a:off x="3710925" y="2616606"/>
        <a:ext cx="3093750" cy="720000"/>
      </dsp:txXfrm>
    </dsp:sp>
    <dsp:sp modelId="{430156A8-4EDE-4C50-A53A-030810A5A720}">
      <dsp:nvSpPr>
        <dsp:cNvPr id="0" name=""/>
        <dsp:cNvSpPr/>
      </dsp:nvSpPr>
      <dsp:spPr>
        <a:xfrm>
          <a:off x="7949362" y="141605"/>
          <a:ext cx="1887187" cy="1887187"/>
        </a:xfrm>
        <a:prstGeom prst="ellipse">
          <a:avLst/>
        </a:prstGeom>
        <a:solidFill>
          <a:srgbClr val="05202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5A7A61-C174-4B44-B6A3-977FB600EFD4}">
      <dsp:nvSpPr>
        <dsp:cNvPr id="0" name=""/>
        <dsp:cNvSpPr/>
      </dsp:nvSpPr>
      <dsp:spPr>
        <a:xfrm>
          <a:off x="8351550" y="543793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66764F-CB35-4629-A978-4166830671B4}">
      <dsp:nvSpPr>
        <dsp:cNvPr id="0" name=""/>
        <dsp:cNvSpPr/>
      </dsp:nvSpPr>
      <dsp:spPr>
        <a:xfrm>
          <a:off x="7346081" y="2616606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700" kern="12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Supervised Learning</a:t>
          </a:r>
        </a:p>
      </dsp:txBody>
      <dsp:txXfrm>
        <a:off x="7346081" y="2616606"/>
        <a:ext cx="309375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059040-B934-428C-A25A-78E7778889C5}">
      <dsp:nvSpPr>
        <dsp:cNvPr id="0" name=""/>
        <dsp:cNvSpPr/>
      </dsp:nvSpPr>
      <dsp:spPr>
        <a:xfrm>
          <a:off x="9171" y="891275"/>
          <a:ext cx="2741189" cy="1644713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Hesitant to share data</a:t>
          </a:r>
        </a:p>
      </dsp:txBody>
      <dsp:txXfrm>
        <a:off x="57343" y="939447"/>
        <a:ext cx="2644845" cy="1548369"/>
      </dsp:txXfrm>
    </dsp:sp>
    <dsp:sp modelId="{18EEA810-3210-42B9-9743-71B3B0176C05}">
      <dsp:nvSpPr>
        <dsp:cNvPr id="0" name=""/>
        <dsp:cNvSpPr/>
      </dsp:nvSpPr>
      <dsp:spPr>
        <a:xfrm>
          <a:off x="3024479" y="1373725"/>
          <a:ext cx="581132" cy="679814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3024479" y="1509688"/>
        <a:ext cx="406792" cy="407888"/>
      </dsp:txXfrm>
    </dsp:sp>
    <dsp:sp modelId="{5917589E-9AE7-4D23-9102-4B18CE2E4AED}">
      <dsp:nvSpPr>
        <dsp:cNvPr id="0" name=""/>
        <dsp:cNvSpPr/>
      </dsp:nvSpPr>
      <dsp:spPr>
        <a:xfrm>
          <a:off x="3846835" y="891275"/>
          <a:ext cx="2741189" cy="1644713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Changing Fraud Techniques</a:t>
          </a:r>
        </a:p>
      </dsp:txBody>
      <dsp:txXfrm>
        <a:off x="3895007" y="939447"/>
        <a:ext cx="2644845" cy="1548369"/>
      </dsp:txXfrm>
    </dsp:sp>
    <dsp:sp modelId="{CEEABF56-D968-4F9E-9A4E-07567E148E6C}">
      <dsp:nvSpPr>
        <dsp:cNvPr id="0" name=""/>
        <dsp:cNvSpPr/>
      </dsp:nvSpPr>
      <dsp:spPr>
        <a:xfrm>
          <a:off x="6862143" y="1373725"/>
          <a:ext cx="581132" cy="679814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6862143" y="1509688"/>
        <a:ext cx="406792" cy="407888"/>
      </dsp:txXfrm>
    </dsp:sp>
    <dsp:sp modelId="{B40EFA7B-CA13-4D86-AE92-3E7B9698BAC9}">
      <dsp:nvSpPr>
        <dsp:cNvPr id="0" name=""/>
        <dsp:cNvSpPr/>
      </dsp:nvSpPr>
      <dsp:spPr>
        <a:xfrm>
          <a:off x="7684500" y="891275"/>
          <a:ext cx="2741189" cy="1644713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Generalizability</a:t>
          </a:r>
        </a:p>
      </dsp:txBody>
      <dsp:txXfrm>
        <a:off x="7732672" y="939447"/>
        <a:ext cx="2644845" cy="154836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5DD87E-0646-46DC-9199-AE225E7E59DA}">
      <dsp:nvSpPr>
        <dsp:cNvPr id="0" name=""/>
        <dsp:cNvSpPr/>
      </dsp:nvSpPr>
      <dsp:spPr>
        <a:xfrm>
          <a:off x="0" y="644004"/>
          <a:ext cx="2957512" cy="1878020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DB4330-7700-4D46-9D58-FA20CE642140}">
      <dsp:nvSpPr>
        <dsp:cNvPr id="0" name=""/>
        <dsp:cNvSpPr/>
      </dsp:nvSpPr>
      <dsp:spPr>
        <a:xfrm>
          <a:off x="328612" y="956186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Effectiveness and Retraining Drive Performance</a:t>
          </a:r>
          <a:endParaRPr lang="en-US" sz="2800" kern="1200" dirty="0"/>
        </a:p>
      </dsp:txBody>
      <dsp:txXfrm>
        <a:off x="383617" y="1011191"/>
        <a:ext cx="2847502" cy="1768010"/>
      </dsp:txXfrm>
    </dsp:sp>
    <dsp:sp modelId="{8E24DB4F-9F31-444D-9AE0-1B647DD05D65}">
      <dsp:nvSpPr>
        <dsp:cNvPr id="0" name=""/>
        <dsp:cNvSpPr/>
      </dsp:nvSpPr>
      <dsp:spPr>
        <a:xfrm>
          <a:off x="3614737" y="644004"/>
          <a:ext cx="2957512" cy="1878020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7ED473-4A4F-47D5-81A2-FBB889C7599D}">
      <dsp:nvSpPr>
        <dsp:cNvPr id="0" name=""/>
        <dsp:cNvSpPr/>
      </dsp:nvSpPr>
      <dsp:spPr>
        <a:xfrm>
          <a:off x="3943350" y="956186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Less Predictive False Positives &amp; Regulatory Compliance</a:t>
          </a:r>
          <a:endParaRPr lang="en-US" sz="2800" kern="1200"/>
        </a:p>
      </dsp:txBody>
      <dsp:txXfrm>
        <a:off x="3998355" y="1011191"/>
        <a:ext cx="2847502" cy="1768010"/>
      </dsp:txXfrm>
    </dsp:sp>
    <dsp:sp modelId="{893F2883-400B-41D6-9F00-BD22E0FE70CB}">
      <dsp:nvSpPr>
        <dsp:cNvPr id="0" name=""/>
        <dsp:cNvSpPr/>
      </dsp:nvSpPr>
      <dsp:spPr>
        <a:xfrm>
          <a:off x="7229475" y="644004"/>
          <a:ext cx="2957512" cy="1878020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599E2A-6C97-407D-9CBA-E9671201C64C}">
      <dsp:nvSpPr>
        <dsp:cNvPr id="0" name=""/>
        <dsp:cNvSpPr/>
      </dsp:nvSpPr>
      <dsp:spPr>
        <a:xfrm>
          <a:off x="7558087" y="956186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Low Model Predictive Power</a:t>
          </a:r>
          <a:endParaRPr lang="en-US" sz="2800" kern="1200"/>
        </a:p>
      </dsp:txBody>
      <dsp:txXfrm>
        <a:off x="7613092" y="1011191"/>
        <a:ext cx="2847502" cy="176801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94E1D3-3A83-4D25-892C-48DBB3473D23}">
      <dsp:nvSpPr>
        <dsp:cNvPr id="0" name=""/>
        <dsp:cNvSpPr/>
      </dsp:nvSpPr>
      <dsp:spPr>
        <a:xfrm>
          <a:off x="0" y="0"/>
          <a:ext cx="8412480" cy="765206"/>
        </a:xfrm>
        <a:prstGeom prst="roundRect">
          <a:avLst>
            <a:gd name="adj" fmla="val 10000"/>
          </a:avLst>
        </a:prstGeom>
        <a:solidFill>
          <a:srgbClr val="05202E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Regular retraining of Models</a:t>
          </a:r>
        </a:p>
      </dsp:txBody>
      <dsp:txXfrm>
        <a:off x="22412" y="22412"/>
        <a:ext cx="7522102" cy="720382"/>
      </dsp:txXfrm>
    </dsp:sp>
    <dsp:sp modelId="{7363D6BE-0EC6-4C43-B148-FCFCF438B34F}">
      <dsp:nvSpPr>
        <dsp:cNvPr id="0" name=""/>
        <dsp:cNvSpPr/>
      </dsp:nvSpPr>
      <dsp:spPr>
        <a:xfrm>
          <a:off x="704545" y="904335"/>
          <a:ext cx="8412480" cy="765206"/>
        </a:xfrm>
        <a:prstGeom prst="roundRect">
          <a:avLst>
            <a:gd name="adj" fmla="val 10000"/>
          </a:avLst>
        </a:prstGeom>
        <a:solidFill>
          <a:srgbClr val="05202E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Integration of Explainable AI Tools</a:t>
          </a:r>
        </a:p>
      </dsp:txBody>
      <dsp:txXfrm>
        <a:off x="726957" y="926747"/>
        <a:ext cx="7165726" cy="720382"/>
      </dsp:txXfrm>
    </dsp:sp>
    <dsp:sp modelId="{A64C2FFB-5BCF-4E0A-86CC-F1EEBADAFBDF}">
      <dsp:nvSpPr>
        <dsp:cNvPr id="0" name=""/>
        <dsp:cNvSpPr/>
      </dsp:nvSpPr>
      <dsp:spPr>
        <a:xfrm>
          <a:off x="1398574" y="1808670"/>
          <a:ext cx="8412480" cy="765206"/>
        </a:xfrm>
        <a:prstGeom prst="roundRect">
          <a:avLst>
            <a:gd name="adj" fmla="val 10000"/>
          </a:avLst>
        </a:prstGeom>
        <a:solidFill>
          <a:srgbClr val="05202E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Adoption of Fairness Aware Algorithms</a:t>
          </a:r>
        </a:p>
      </dsp:txBody>
      <dsp:txXfrm>
        <a:off x="1420986" y="1831082"/>
        <a:ext cx="7176242" cy="720382"/>
      </dsp:txXfrm>
    </dsp:sp>
    <dsp:sp modelId="{624043E1-1605-476D-8BB8-A0D82D473E99}">
      <dsp:nvSpPr>
        <dsp:cNvPr id="0" name=""/>
        <dsp:cNvSpPr/>
      </dsp:nvSpPr>
      <dsp:spPr>
        <a:xfrm>
          <a:off x="2103119" y="2713005"/>
          <a:ext cx="8412480" cy="765206"/>
        </a:xfrm>
        <a:prstGeom prst="roundRect">
          <a:avLst>
            <a:gd name="adj" fmla="val 10000"/>
          </a:avLst>
        </a:prstGeom>
        <a:solidFill>
          <a:srgbClr val="05202E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Enhancing Regulatory Compliance through governance</a:t>
          </a:r>
        </a:p>
      </dsp:txBody>
      <dsp:txXfrm>
        <a:off x="2125531" y="2735417"/>
        <a:ext cx="7165726" cy="720382"/>
      </dsp:txXfrm>
    </dsp:sp>
    <dsp:sp modelId="{FC719CB6-BE71-4866-B882-FFA54B05DCBA}">
      <dsp:nvSpPr>
        <dsp:cNvPr id="0" name=""/>
        <dsp:cNvSpPr/>
      </dsp:nvSpPr>
      <dsp:spPr>
        <a:xfrm>
          <a:off x="7915095" y="586078"/>
          <a:ext cx="497384" cy="497384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8027006" y="586078"/>
        <a:ext cx="273562" cy="374281"/>
      </dsp:txXfrm>
    </dsp:sp>
    <dsp:sp modelId="{E828ABA0-B431-40DC-9A4A-3CCB423062C0}">
      <dsp:nvSpPr>
        <dsp:cNvPr id="0" name=""/>
        <dsp:cNvSpPr/>
      </dsp:nvSpPr>
      <dsp:spPr>
        <a:xfrm>
          <a:off x="8619640" y="1490413"/>
          <a:ext cx="497384" cy="497384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8731551" y="1490413"/>
        <a:ext cx="273562" cy="374281"/>
      </dsp:txXfrm>
    </dsp:sp>
    <dsp:sp modelId="{8A9F3457-29AE-41A7-ABF4-6A6511CB601B}">
      <dsp:nvSpPr>
        <dsp:cNvPr id="0" name=""/>
        <dsp:cNvSpPr/>
      </dsp:nvSpPr>
      <dsp:spPr>
        <a:xfrm>
          <a:off x="9313670" y="2394748"/>
          <a:ext cx="497384" cy="497384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9425581" y="2394748"/>
        <a:ext cx="273562" cy="3742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6/2/2025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gif>
</file>

<file path=ppt/media/image17.gif>
</file>

<file path=ppt/media/image18.gif>
</file>

<file path=ppt/media/image19.png>
</file>

<file path=ppt/media/image2.png>
</file>

<file path=ppt/media/image20.gif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svg>
</file>

<file path=ppt/media/media1.mp4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6/2/2025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92136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012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4872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17AC6E-5C8B-02DE-8101-8E5F1D8D5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6D8F3E-EC43-77A9-109F-2C2C6DC81F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A48177-A39C-FBA4-5B45-40885F35AE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3B9E8-84C1-0694-D2E5-BF1538893A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2589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30F38D-4BEA-E100-CF94-7204E165D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794BAB-5B56-2653-68C6-2058987C43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73FA25-94A7-FC2C-BCC5-3098D9877E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EA6407-2FD3-30F0-6E9D-77B40CB7A6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609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419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98713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16099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39565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891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553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440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735204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387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04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584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73523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169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34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7128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051522"/>
            </a:gs>
            <a:gs pos="81000">
              <a:srgbClr val="051522"/>
            </a:gs>
            <a:gs pos="29000">
              <a:srgbClr val="05202E"/>
            </a:gs>
            <a:gs pos="14000">
              <a:srgbClr val="051522"/>
            </a:gs>
            <a:gs pos="0">
              <a:srgbClr val="000000"/>
            </a:gs>
          </a:gsLst>
          <a:lin ang="7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051522"/>
            </a:gs>
            <a:gs pos="81000">
              <a:srgbClr val="051522"/>
            </a:gs>
            <a:gs pos="29000">
              <a:srgbClr val="05202E"/>
            </a:gs>
            <a:gs pos="14000">
              <a:srgbClr val="051522"/>
            </a:gs>
            <a:gs pos="0">
              <a:srgbClr val="000000"/>
            </a:gs>
          </a:gsLst>
          <a:lin ang="7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26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9.png"/><Relationship Id="rId4" Type="http://schemas.openxmlformats.org/officeDocument/2006/relationships/image" Target="../media/image18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9.png"/><Relationship Id="rId4" Type="http://schemas.openxmlformats.org/officeDocument/2006/relationships/image" Target="../media/image20.gif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7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9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9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9.png"/><Relationship Id="rId5" Type="http://schemas.openxmlformats.org/officeDocument/2006/relationships/image" Target="../media/image29.jpeg"/><Relationship Id="rId4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6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7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7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25" y="264160"/>
            <a:ext cx="8896349" cy="3373973"/>
          </a:xfrm>
        </p:spPr>
        <p:txBody>
          <a:bodyPr anchor="b">
            <a:normAutofit/>
          </a:bodyPr>
          <a:lstStyle/>
          <a:p>
            <a:r>
              <a:rPr lang="en-US" sz="4000" b="1" dirty="0"/>
              <a:t>Detection of Fraud </a:t>
            </a:r>
            <a:endParaRPr lang="en-US" sz="4000" dirty="0"/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7825" y="3911229"/>
            <a:ext cx="8896349" cy="2653771"/>
          </a:xfrm>
        </p:spPr>
        <p:txBody>
          <a:bodyPr>
            <a:normAutofit/>
          </a:bodyPr>
          <a:lstStyle/>
          <a:p>
            <a:r>
              <a:rPr lang="en-US" sz="2400" b="1" dirty="0"/>
              <a:t>Transaction through Machine Learning</a:t>
            </a:r>
            <a:endParaRPr lang="en-US" sz="2400" dirty="0"/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E937FEFF-022C-2D01-4BE1-1762776E04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775"/>
    </mc:Choice>
    <mc:Fallback xmlns="">
      <p:transition spd="slow" advTm="1037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AD140-6ACD-B3FB-5593-FAFEF09C5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19AF5-1903-3068-A5B3-77C069442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 anchor="b">
            <a:normAutofit/>
          </a:bodyPr>
          <a:lstStyle/>
          <a:p>
            <a:pPr lvl="0"/>
            <a:r>
              <a:rPr lang="en-US" noProof="0" dirty="0">
                <a:solidFill>
                  <a:schemeClr val="bg1"/>
                </a:solidFill>
              </a:rPr>
              <a:t>Bias in fraud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A9212-1DB3-3DD4-0444-4200D5CF68D3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807038" y="2465539"/>
            <a:ext cx="3774587" cy="372375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Bias in AI fraud detection models often originates from imbalanced training datasets, where fraudulent transactions are significantly underrepresented compared to legitimate ones. 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This imbalance can lead to models that disproportionately flag transactions from specific demographic groups, such as those with non-traditional banking behaviors or limited transaction histories. 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Historical banking practices and biased feature selection such as over-reliance on features like geographic location or transaction frequency further exacerbate this issue. 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The consequences include restricted financial access for affected groups and potential regulatory violations. </a:t>
            </a:r>
          </a:p>
        </p:txBody>
      </p:sp>
      <p:pic>
        <p:nvPicPr>
          <p:cNvPr id="9" name="Content Placeholder 8" descr="A group of people standing in front of a computer screen&#10;&#10;AI-generated content may be incorrect.">
            <a:extLst>
              <a:ext uri="{FF2B5EF4-FFF2-40B4-BE49-F238E27FC236}">
                <a16:creationId xmlns:a16="http://schemas.microsoft.com/office/drawing/2014/main" id="{B04BC3C8-38EE-9EE4-682E-D12A250BDD29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3"/>
          <a:stretch/>
        </p:blipFill>
        <p:spPr>
          <a:xfrm>
            <a:off x="4927600" y="2543004"/>
            <a:ext cx="6315069" cy="3568823"/>
          </a:xfr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EBCD07-97C7-2086-68B4-78C90D77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41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25B7ED9-0526-321C-F248-C9570C341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726938-2B74-42C0-6B60-8A07BF70429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2261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024F78-56A6-7740-B68D-8D4D026ED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iome"/>
                <a:ea typeface="+mn-ea"/>
                <a:cs typeface="Biome" panose="020B05030302040208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iome"/>
              <a:ea typeface="+mn-ea"/>
              <a:cs typeface="Biome" panose="020B05030302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586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FF216C-D02B-27AB-ADEC-4E76C4CC7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D1CCC083-9706-4B5F-C286-3790B757B3BA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807038" y="2465539"/>
            <a:ext cx="3774587" cy="372375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Performed EDA on data to identify relevant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Executed ML Classification Models such as isolation forest and Autoencoder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performed poorly 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Random Forest for Fraud Classification</a:t>
            </a:r>
          </a:p>
        </p:txBody>
      </p:sp>
      <p:pic>
        <p:nvPicPr>
          <p:cNvPr id="8" name="Picture Placeholder 7" descr="A computer screen with text and symbols&#10;&#10;AI-generated content may be incorrect.">
            <a:extLst>
              <a:ext uri="{FF2B5EF4-FFF2-40B4-BE49-F238E27FC236}">
                <a16:creationId xmlns:a16="http://schemas.microsoft.com/office/drawing/2014/main" id="{F9006B3B-2CDD-1B3B-E7C2-4FC1DACDD48D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4"/>
          <a:stretch/>
        </p:blipFill>
        <p:spPr>
          <a:xfrm>
            <a:off x="4927600" y="2549724"/>
            <a:ext cx="6315069" cy="3555383"/>
          </a:xfrm>
          <a:noFill/>
        </p:spPr>
      </p:pic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78513339-13AB-3ABA-1E50-0A8C4741C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6A8DB0F-B95A-C111-480A-EA6FA58E20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51370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97"/>
    </mc:Choice>
    <mc:Fallback>
      <p:transition spd="slow" advTm="331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31A09-4985-092E-AFC5-DF7DA81426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Data collection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627CF1-20C5-7963-B489-8576AB6FA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8" name="Picture 7" descr="A computer with icons in the shape of a cloud">
            <a:extLst>
              <a:ext uri="{FF2B5EF4-FFF2-40B4-BE49-F238E27FC236}">
                <a16:creationId xmlns:a16="http://schemas.microsoft.com/office/drawing/2014/main" id="{FD3E0614-C565-B1E5-99C2-19589EA4D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55615"/>
            <a:ext cx="6096000" cy="6858000"/>
          </a:xfrm>
          <a:prstGeom prst="rect">
            <a:avLst/>
          </a:prstGeom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4EDE9E94-08D9-2988-5F22-35B34E6EA1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74804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93"/>
    </mc:Choice>
    <mc:Fallback>
      <p:transition spd="slow" advTm="23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CFA0E62-369B-83A7-0269-7B303F6EC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643842"/>
            <a:ext cx="10515601" cy="1140849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Data analysis techniques: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8BB11C-CC8D-85A8-1DF6-3DA75792B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E024F78-56A6-7740-B68D-8D4D026ED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iome"/>
                <a:ea typeface="+mn-ea"/>
                <a:cs typeface="Biome" panose="020B05030302040208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iome"/>
              <a:ea typeface="+mn-ea"/>
              <a:cs typeface="Biome" panose="020B0503030204020804" pitchFamily="34" charset="0"/>
            </a:endParaRPr>
          </a:p>
        </p:txBody>
      </p:sp>
      <p:graphicFrame>
        <p:nvGraphicFramePr>
          <p:cNvPr id="11" name="Content Placeholder 8">
            <a:extLst>
              <a:ext uri="{FF2B5EF4-FFF2-40B4-BE49-F238E27FC236}">
                <a16:creationId xmlns:a16="http://schemas.microsoft.com/office/drawing/2014/main" id="{30251CBC-54BD-EB56-4150-20CDF39E793B}"/>
              </a:ext>
            </a:extLst>
          </p:cNvPr>
          <p:cNvGraphicFramePr>
            <a:graphicFrameLocks noGrp="1"/>
          </p:cNvGraphicFramePr>
          <p:nvPr>
            <p:ph type="tbl" sz="quarter" idx="13"/>
          </p:nvPr>
        </p:nvGraphicFramePr>
        <p:xfrm>
          <a:off x="835025" y="2560638"/>
          <a:ext cx="10515600" cy="3478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965F6D89-72A6-E3AB-3BA7-6CAFE67CA0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83535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28"/>
    </mc:Choice>
    <mc:Fallback>
      <p:transition spd="slow" advTm="38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D938AC79-4769-D916-C2B1-E9D069029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Correlation heatmap</a:t>
            </a:r>
          </a:p>
        </p:txBody>
      </p:sp>
      <p:pic>
        <p:nvPicPr>
          <p:cNvPr id="5" name="Table Placeholder 4" descr="A screenshot of a graph&#10;&#10;AI-generated content may be incorrect.">
            <a:extLst>
              <a:ext uri="{FF2B5EF4-FFF2-40B4-BE49-F238E27FC236}">
                <a16:creationId xmlns:a16="http://schemas.microsoft.com/office/drawing/2014/main" id="{DBF85B28-428C-FFD4-A6B1-3B8AFA2AF16F}"/>
              </a:ext>
            </a:extLst>
          </p:cNvPr>
          <p:cNvPicPr>
            <a:picLocks noGrp="1" noChangeAspect="1"/>
          </p:cNvPicPr>
          <p:nvPr>
            <p:ph sz="quarter" idx="31"/>
          </p:nvPr>
        </p:nvPicPr>
        <p:blipFill>
          <a:blip r:embed="rId4"/>
          <a:stretch>
            <a:fillRect/>
          </a:stretch>
        </p:blipFill>
        <p:spPr>
          <a:xfrm>
            <a:off x="3305669" y="2164715"/>
            <a:ext cx="7905256" cy="4426607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4C6C09-B590-DB39-64C2-32E0F1CD5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E024F78-56A6-7740-B68D-8D4D026ED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iome"/>
                <a:ea typeface="+mn-ea"/>
                <a:cs typeface="Biome" panose="020B05030302040208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iome"/>
              <a:ea typeface="+mn-ea"/>
              <a:cs typeface="Biome" panose="020B0503030204020804" pitchFamily="34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90BA107-001A-8777-20B9-94501A6D7D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24071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624"/>
    </mc:Choice>
    <mc:Fallback>
      <p:transition spd="slow" advTm="38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DE3104-398C-EF95-D86E-630F51248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 anchor="b">
            <a:normAutofit/>
          </a:bodyPr>
          <a:lstStyle/>
          <a:p>
            <a:pPr lvl="0"/>
            <a:r>
              <a:rPr lang="en-US" sz="4000" noProof="0" dirty="0">
                <a:solidFill>
                  <a:schemeClr val="bg1"/>
                </a:solidFill>
              </a:rPr>
              <a:t>results</a:t>
            </a:r>
          </a:p>
        </p:txBody>
      </p:sp>
      <p:pic>
        <p:nvPicPr>
          <p:cNvPr id="12" name="Content Placeholder 11" descr="A graph of different colored rectangular objects&#10;&#10;AI-generated content may be incorrect.">
            <a:extLst>
              <a:ext uri="{FF2B5EF4-FFF2-40B4-BE49-F238E27FC236}">
                <a16:creationId xmlns:a16="http://schemas.microsoft.com/office/drawing/2014/main" id="{E352C04A-8280-E342-1A88-D0BE48941D04}"/>
              </a:ext>
            </a:extLst>
          </p:cNvPr>
          <p:cNvPicPr>
            <a:picLocks noGrp="1" noChangeAspect="1"/>
          </p:cNvPicPr>
          <p:nvPr>
            <p:ph sz="quarter" idx="35"/>
          </p:nvPr>
        </p:nvPicPr>
        <p:blipFill>
          <a:blip r:embed="rId5"/>
          <a:stretch>
            <a:fillRect/>
          </a:stretch>
        </p:blipFill>
        <p:spPr>
          <a:xfrm>
            <a:off x="741680" y="2465539"/>
            <a:ext cx="4156245" cy="3723754"/>
          </a:xfrm>
          <a:noFill/>
        </p:spPr>
      </p:pic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0DB902E1-0694-8994-516A-0A1831ED3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E024F78-56A6-7740-B68D-8D4D026ED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iome"/>
                <a:ea typeface="+mn-ea"/>
                <a:cs typeface="Biome" panose="020B05030302040208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iome"/>
              <a:ea typeface="+mn-ea"/>
              <a:cs typeface="Biome" panose="020B0503030204020804" pitchFamily="34" charset="0"/>
            </a:endParaRPr>
          </a:p>
        </p:txBody>
      </p:sp>
      <p:graphicFrame>
        <p:nvGraphicFramePr>
          <p:cNvPr id="5" name="Table Placeholder 2">
            <a:extLst>
              <a:ext uri="{FF2B5EF4-FFF2-40B4-BE49-F238E27FC236}">
                <a16:creationId xmlns:a16="http://schemas.microsoft.com/office/drawing/2014/main" id="{67588EB3-ED1D-6AD3-5960-55BD64293774}"/>
              </a:ext>
            </a:extLst>
          </p:cNvPr>
          <p:cNvGraphicFramePr>
            <a:graphicFrameLocks noGrp="1"/>
          </p:cNvGraphicFramePr>
          <p:nvPr>
            <p:ph sz="quarter" idx="36"/>
          </p:nvPr>
        </p:nvGraphicFramePr>
        <p:xfrm>
          <a:off x="5072746" y="2465539"/>
          <a:ext cx="6024778" cy="3723755"/>
        </p:xfrm>
        <a:graphic>
          <a:graphicData uri="http://schemas.openxmlformats.org/drawingml/2006/table">
            <a:tbl>
              <a:tblPr firstRow="1" bandRow="1">
                <a:noFill/>
                <a:tableStyleId>{10A1B5D5-9B99-4C35-A422-299274C87663}</a:tableStyleId>
              </a:tblPr>
              <a:tblGrid>
                <a:gridCol w="1906634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581558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268293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268293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101442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b="1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Model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b="1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Precision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b="1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Recall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b="1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F1 Score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8047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Autoencoder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0.0103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0.4781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0.0202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101442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Isolation Forest</a:t>
                      </a:r>
                    </a:p>
                  </a:txBody>
                  <a:tcPr marL="274849" marR="164909" marT="164909" marB="164909" anchor="ctr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0.0063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0.0642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0.0115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101442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Random Forest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0.8842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0.7706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900" kern="10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0.8235</a:t>
                      </a:r>
                    </a:p>
                  </a:txBody>
                  <a:tcPr marL="274849" marR="164909" marT="164909" marB="16490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3D0FBA4-42CC-0D70-3E5A-72AFA91D25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01229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67"/>
    </mc:Choice>
    <mc:Fallback>
      <p:transition spd="slow" advTm="51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 anchor="b">
            <a:norm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4FE1F49-2092-F0DA-215B-A66DD12107DA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807038" y="2465539"/>
            <a:ext cx="3774587" cy="3723753"/>
          </a:xfrm>
        </p:spPr>
        <p:txBody>
          <a:bodyPr>
            <a:normAutofit/>
          </a:bodyPr>
          <a:lstStyle/>
          <a:p>
            <a:pPr lvl="0"/>
            <a:r>
              <a:rPr lang="en-US" b="1" dirty="0"/>
              <a:t>False Positive Rate</a:t>
            </a:r>
            <a:r>
              <a:rPr lang="en-US" dirty="0"/>
              <a:t>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Group 0 (Unprivileged): 0.00012175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Group 1 (Privileged): 0.00009014</a:t>
            </a:r>
          </a:p>
          <a:p>
            <a:pPr lvl="0"/>
            <a:r>
              <a:rPr lang="en-US" b="1" dirty="0"/>
              <a:t>True Positive Rate</a:t>
            </a:r>
            <a:r>
              <a:rPr lang="en-US" dirty="0"/>
              <a:t>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Group 0: 0.8039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Group 1: 0.7414</a:t>
            </a:r>
          </a:p>
          <a:p>
            <a:endParaRPr lang="en-US" dirty="0"/>
          </a:p>
        </p:txBody>
      </p:sp>
      <p:pic>
        <p:nvPicPr>
          <p:cNvPr id="9" name="Content Placeholder 8" descr="A comparison of a positive rate&#10;&#10;AI-generated content may be incorrect.">
            <a:extLst>
              <a:ext uri="{FF2B5EF4-FFF2-40B4-BE49-F238E27FC236}">
                <a16:creationId xmlns:a16="http://schemas.microsoft.com/office/drawing/2014/main" id="{9590B06F-76C9-B81A-1477-37E1147F6D2F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5"/>
          <a:stretch>
            <a:fillRect/>
          </a:stretch>
        </p:blipFill>
        <p:spPr>
          <a:xfrm>
            <a:off x="4955930" y="2465539"/>
            <a:ext cx="6258408" cy="3723753"/>
          </a:xfr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E024F78-56A6-7740-B68D-8D4D026ED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iome"/>
                <a:ea typeface="+mn-ea"/>
                <a:cs typeface="Biome" panose="020B05030302040208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iome"/>
              <a:ea typeface="+mn-ea"/>
              <a:cs typeface="Biome" panose="020B0503030204020804" pitchFamily="34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EB0CEF7-A993-8158-43AA-37BFA5CD63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9695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59"/>
    </mc:Choice>
    <mc:Fallback>
      <p:transition spd="slow" advTm="385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E0DF1-65B6-0BB6-EF04-6051F0563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limitation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830F09C-0CE6-1083-A709-F6557321C4B9}"/>
              </a:ext>
            </a:extLst>
          </p:cNvPr>
          <p:cNvGraphicFramePr>
            <a:graphicFrameLocks noGrp="1"/>
          </p:cNvGraphicFramePr>
          <p:nvPr>
            <p:ph sz="quarter" idx="36"/>
          </p:nvPr>
        </p:nvGraphicFramePr>
        <p:xfrm>
          <a:off x="814301" y="2465535"/>
          <a:ext cx="10434861" cy="34272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FAC56D-CD84-7A3F-AEC9-06BDF0006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024F78-56A6-7740-B68D-8D4D026ED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iome"/>
                <a:ea typeface="+mn-ea"/>
                <a:cs typeface="Biome" panose="020B05030302040208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iome"/>
              <a:ea typeface="+mn-ea"/>
              <a:cs typeface="Biome" panose="020B0503030204020804" pitchFamily="34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1A30849-1AF0-2E22-A80B-0A9EE0A8CD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54487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91"/>
    </mc:Choice>
    <mc:Fallback>
      <p:transition spd="slow" advTm="32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7220A-32A9-DA37-28B2-6BE6BFA9D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643842"/>
            <a:ext cx="10515601" cy="1140849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Key findings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CDED3B-3E06-1C39-1BDA-B8F56088B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E024F78-56A6-7740-B68D-8D4D026ED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iome"/>
                <a:ea typeface="+mn-ea"/>
                <a:cs typeface="Biome" panose="020B05030302040208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iome"/>
              <a:ea typeface="+mn-ea"/>
              <a:cs typeface="Biome" panose="020B0503030204020804" pitchFamily="34" charset="0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A3E7F374-7A9F-C7EC-1229-D5BE7FA80977}"/>
              </a:ext>
            </a:extLst>
          </p:cNvPr>
          <p:cNvGraphicFramePr>
            <a:graphicFrameLocks noGrp="1"/>
          </p:cNvGraphicFramePr>
          <p:nvPr>
            <p:ph type="tbl" sz="quarter" idx="13"/>
          </p:nvPr>
        </p:nvGraphicFramePr>
        <p:xfrm>
          <a:off x="835025" y="2560638"/>
          <a:ext cx="10515600" cy="3478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5CD9483-9253-C73B-DA74-0C631A1F16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85794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34"/>
    </mc:Choice>
    <mc:Fallback>
      <p:transition spd="slow" advTm="45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4848" y="3036388"/>
            <a:ext cx="11562303" cy="78522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8D51-9030-DB3A-AB3C-849205867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643842"/>
            <a:ext cx="10515601" cy="1140849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recommendation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F7F567-77DA-7D14-61BD-78D3B5169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E024F78-56A6-7740-B68D-8D4D026ED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iome"/>
                <a:ea typeface="+mn-ea"/>
                <a:cs typeface="Biome" panose="020B05030302040208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iome"/>
              <a:ea typeface="+mn-ea"/>
              <a:cs typeface="Biome" panose="020B0503030204020804" pitchFamily="34" charset="0"/>
            </a:endParaRPr>
          </a:p>
        </p:txBody>
      </p:sp>
      <p:graphicFrame>
        <p:nvGraphicFramePr>
          <p:cNvPr id="6" name="Table Placeholder 2">
            <a:extLst>
              <a:ext uri="{FF2B5EF4-FFF2-40B4-BE49-F238E27FC236}">
                <a16:creationId xmlns:a16="http://schemas.microsoft.com/office/drawing/2014/main" id="{20F10E41-42E5-C596-6A3C-A7AAEA59F950}"/>
              </a:ext>
            </a:extLst>
          </p:cNvPr>
          <p:cNvGraphicFramePr/>
          <p:nvPr/>
        </p:nvGraphicFramePr>
        <p:xfrm>
          <a:off x="835025" y="2560638"/>
          <a:ext cx="10515600" cy="3478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18E0696-6ECE-A3E2-7B3F-B9EE1E4942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23717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84"/>
    </mc:Choice>
    <mc:Fallback>
      <p:transition spd="slow" advTm="28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D8853E5-E0D3-90DD-CB49-4974CB416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9F0DAF-35F9-D069-B241-EBF3A703ED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2261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024F78-56A6-7740-B68D-8D4D026ED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iome"/>
                <a:ea typeface="+mn-ea"/>
                <a:cs typeface="Biome" panose="020B05030302040208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iome"/>
              <a:ea typeface="+mn-ea"/>
              <a:cs typeface="Biome" panose="020B0503030204020804" pitchFamily="34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D12D7A7-181A-5385-BED9-A76CAE6F14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18184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775"/>
    </mc:Choice>
    <mc:Fallback>
      <p:transition spd="slow" advTm="417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E5F2E56-9F77-E1C2-EC04-EA959822CA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1850" y="3079119"/>
            <a:ext cx="4413250" cy="2752725"/>
          </a:xfrm>
        </p:spPr>
        <p:txBody>
          <a:bodyPr/>
          <a:lstStyle/>
          <a:p>
            <a:r>
              <a:rPr lang="en-US" dirty="0"/>
              <a:t>Fahad Arshad (24k-7303)</a:t>
            </a:r>
          </a:p>
          <a:p>
            <a:r>
              <a:rPr lang="en-US" dirty="0" err="1"/>
              <a:t>Nofil</a:t>
            </a:r>
            <a:r>
              <a:rPr lang="en-US" dirty="0"/>
              <a:t> Ahmed (24k-7321)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EB3AE61-E9B2-5052-87FA-7DC365F530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8"/>
    </mc:Choice>
    <mc:Fallback>
      <p:transition spd="slow" advTm="3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643842"/>
            <a:ext cx="10515601" cy="1140849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70180AB2-992E-509F-0B8F-C3CF1DCFAFB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235365656"/>
              </p:ext>
            </p:extLst>
          </p:nvPr>
        </p:nvGraphicFramePr>
        <p:xfrm>
          <a:off x="835025" y="2560638"/>
          <a:ext cx="10515600" cy="3478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BA90B0D-A3DE-B09B-CCF8-650EF84F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48B72F5-AEC2-21B9-EE52-4F3A048766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6000" dirty="0"/>
              <a:t>statement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B3679-74D7-DB5D-70E1-8A2AFD6318A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226175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581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FD6A3FE-1BF6-4C1A-0553-EBD497A69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51AEF382-9B4F-844F-FFCA-6C0C8CF6C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692FC88-DAD7-F5AD-7831-DE5432210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12227942" cy="685799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45FA42B4-F153-26E6-EC3D-78D6FAC069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6101646"/>
              </p:ext>
            </p:extLst>
          </p:nvPr>
        </p:nvGraphicFramePr>
        <p:xfrm>
          <a:off x="3305669" y="2470150"/>
          <a:ext cx="7420819" cy="36766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30733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CCBC4AA-B468-2331-B257-5CF8054B2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Research questions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23533-91C6-420C-B7D7-4977ACF7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2B5A3B68-DFB7-C4C6-1E34-8D14E06CF0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5700979"/>
              </p:ext>
            </p:extLst>
          </p:nvPr>
        </p:nvGraphicFramePr>
        <p:xfrm>
          <a:off x="751923" y="2111953"/>
          <a:ext cx="10480501" cy="4114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3E06-8BEA-1DD3-D0D6-391C0888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Research objectives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B8B6A-2B28-5C38-80E7-0EBE705FF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61DDB3-F86A-D7FD-3337-84C9820FCA7C}"/>
              </a:ext>
            </a:extLst>
          </p:cNvPr>
          <p:cNvGrpSpPr/>
          <p:nvPr/>
        </p:nvGrpSpPr>
        <p:grpSpPr>
          <a:xfrm>
            <a:off x="1046480" y="2112922"/>
            <a:ext cx="9907848" cy="778060"/>
            <a:chOff x="0" y="75374"/>
            <a:chExt cx="5924550" cy="1076400"/>
          </a:xfrm>
          <a:solidFill>
            <a:srgbClr val="05202E"/>
          </a:solidFill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061ADE88-985B-C532-CD9C-4DB3C6914DD1}"/>
                </a:ext>
              </a:extLst>
            </p:cNvPr>
            <p:cNvSpPr/>
            <p:nvPr/>
          </p:nvSpPr>
          <p:spPr>
            <a:xfrm>
              <a:off x="0" y="75374"/>
              <a:ext cx="5924550" cy="1076400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ctr"/>
              <a:endPara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Rectangle: Rounded Corners 4">
              <a:extLst>
                <a:ext uri="{FF2B5EF4-FFF2-40B4-BE49-F238E27FC236}">
                  <a16:creationId xmlns:a16="http://schemas.microsoft.com/office/drawing/2014/main" id="{9D1B8D24-0594-8EAD-B67B-B01314E26980}"/>
                </a:ext>
              </a:extLst>
            </p:cNvPr>
            <p:cNvSpPr txBox="1"/>
            <p:nvPr/>
          </p:nvSpPr>
          <p:spPr>
            <a:xfrm>
              <a:off x="52546" y="127920"/>
              <a:ext cx="5819458" cy="971308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To investigate the reasons behind AI-driven fraud detection systems' high false-positive rates.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4F4F6E1-1BE7-CF81-823A-52DC3CF83B9F}"/>
              </a:ext>
            </a:extLst>
          </p:cNvPr>
          <p:cNvGrpSpPr/>
          <p:nvPr/>
        </p:nvGrpSpPr>
        <p:grpSpPr>
          <a:xfrm>
            <a:off x="1046479" y="3246923"/>
            <a:ext cx="9907849" cy="777240"/>
            <a:chOff x="0" y="1209375"/>
            <a:chExt cx="5924550" cy="1076400"/>
          </a:xfrm>
          <a:solidFill>
            <a:srgbClr val="05202E"/>
          </a:solidFill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A9931062-927D-8A63-8F85-9F160957FE6B}"/>
                </a:ext>
              </a:extLst>
            </p:cNvPr>
            <p:cNvSpPr/>
            <p:nvPr/>
          </p:nvSpPr>
          <p:spPr>
            <a:xfrm>
              <a:off x="0" y="1209375"/>
              <a:ext cx="5924550" cy="1076400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737640"/>
                <a:satOff val="3400"/>
                <a:lumOff val="523"/>
                <a:alphaOff val="0"/>
              </a:schemeClr>
            </a:fillRef>
            <a:effectRef idx="2">
              <a:schemeClr val="accent2">
                <a:hueOff val="737640"/>
                <a:satOff val="3400"/>
                <a:lumOff val="523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ctr"/>
              <a:endPara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Rectangle: Rounded Corners 6">
              <a:extLst>
                <a:ext uri="{FF2B5EF4-FFF2-40B4-BE49-F238E27FC236}">
                  <a16:creationId xmlns:a16="http://schemas.microsoft.com/office/drawing/2014/main" id="{FAEE42FF-2099-DFF8-2F31-4B0811580407}"/>
                </a:ext>
              </a:extLst>
            </p:cNvPr>
            <p:cNvSpPr txBox="1"/>
            <p:nvPr/>
          </p:nvSpPr>
          <p:spPr>
            <a:xfrm>
              <a:off x="52546" y="1261921"/>
              <a:ext cx="5819458" cy="97130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To examine how bias in AI fraud detection algorithms is affected by unbalanced training datasets.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84708A-ACF4-34A3-B0C1-485C31AC8BFA}"/>
              </a:ext>
            </a:extLst>
          </p:cNvPr>
          <p:cNvGrpSpPr/>
          <p:nvPr/>
        </p:nvGrpSpPr>
        <p:grpSpPr>
          <a:xfrm>
            <a:off x="1046479" y="4380923"/>
            <a:ext cx="9907849" cy="777240"/>
            <a:chOff x="0" y="2343375"/>
            <a:chExt cx="5924550" cy="1076400"/>
          </a:xfrm>
          <a:solidFill>
            <a:srgbClr val="05202E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AF3870BB-E94E-367F-0A26-1523C20830EA}"/>
                </a:ext>
              </a:extLst>
            </p:cNvPr>
            <p:cNvSpPr/>
            <p:nvPr/>
          </p:nvSpPr>
          <p:spPr>
            <a:xfrm>
              <a:off x="0" y="2343375"/>
              <a:ext cx="5924550" cy="1076400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1475280"/>
                <a:satOff val="6801"/>
                <a:lumOff val="1046"/>
                <a:alphaOff val="0"/>
              </a:schemeClr>
            </a:fillRef>
            <a:effectRef idx="2">
              <a:schemeClr val="accent2">
                <a:hueOff val="1475280"/>
                <a:satOff val="6801"/>
                <a:lumOff val="1046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ctr"/>
              <a:endPara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Rectangle: Rounded Corners 8">
              <a:extLst>
                <a:ext uri="{FF2B5EF4-FFF2-40B4-BE49-F238E27FC236}">
                  <a16:creationId xmlns:a16="http://schemas.microsoft.com/office/drawing/2014/main" id="{6A59E07C-FA2B-5BBD-5621-9ADBA383E8A1}"/>
                </a:ext>
              </a:extLst>
            </p:cNvPr>
            <p:cNvSpPr txBox="1"/>
            <p:nvPr/>
          </p:nvSpPr>
          <p:spPr>
            <a:xfrm>
              <a:off x="52546" y="2395921"/>
              <a:ext cx="5819458" cy="97130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To evaluate the difficulties that false-positive fraud detection presents for operations and consumer happiness.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FC91EA3-04DB-2D2A-6134-82D64D73B028}"/>
              </a:ext>
            </a:extLst>
          </p:cNvPr>
          <p:cNvGrpSpPr/>
          <p:nvPr/>
        </p:nvGrpSpPr>
        <p:grpSpPr>
          <a:xfrm>
            <a:off x="1046479" y="5514923"/>
            <a:ext cx="9907849" cy="777240"/>
            <a:chOff x="0" y="3477375"/>
            <a:chExt cx="5924550" cy="1076400"/>
          </a:xfrm>
          <a:solidFill>
            <a:srgbClr val="05202E"/>
          </a:solidFill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E220479-A79D-84E0-AEF8-4BCA3B7B4492}"/>
                </a:ext>
              </a:extLst>
            </p:cNvPr>
            <p:cNvSpPr/>
            <p:nvPr/>
          </p:nvSpPr>
          <p:spPr>
            <a:xfrm>
              <a:off x="0" y="3477375"/>
              <a:ext cx="5924550" cy="1076400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2212920"/>
                <a:satOff val="10201"/>
                <a:lumOff val="1569"/>
                <a:alphaOff val="0"/>
              </a:schemeClr>
            </a:fillRef>
            <a:effectRef idx="2">
              <a:schemeClr val="accent2">
                <a:hueOff val="2212920"/>
                <a:satOff val="10201"/>
                <a:lumOff val="1569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ctr"/>
              <a:endPara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: Rounded Corners 10">
              <a:extLst>
                <a:ext uri="{FF2B5EF4-FFF2-40B4-BE49-F238E27FC236}">
                  <a16:creationId xmlns:a16="http://schemas.microsoft.com/office/drawing/2014/main" id="{BAD3F125-B142-0A23-9743-6CD9B2033B0E}"/>
                </a:ext>
              </a:extLst>
            </p:cNvPr>
            <p:cNvSpPr txBox="1"/>
            <p:nvPr/>
          </p:nvSpPr>
          <p:spPr>
            <a:xfrm>
              <a:off x="52546" y="3529921"/>
              <a:ext cx="5819458" cy="97130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To provide methods for raising accuracy and lowering bias in AI-driven fraud detection systems.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28059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5188434-44A8-7D43-1C9C-415E8526D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Literature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E0984D8-4F4B-4459-119B-D3C9AE3E11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6000" b="1" dirty="0">
                <a:solidFill>
                  <a:schemeClr val="bg1"/>
                </a:solidFill>
              </a:rPr>
              <a:t>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24F949-3A64-D1D3-9524-7E197E08FCE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226175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877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A91883-2B26-C53B-88EF-F484A9924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C6ED8-D168-5ACA-CEC1-7F1A2BE4D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 anchor="b">
            <a:normAutofit/>
          </a:bodyPr>
          <a:lstStyle/>
          <a:p>
            <a:pPr lvl="0"/>
            <a:r>
              <a:rPr lang="en-US" sz="4000" noProof="0" dirty="0">
                <a:solidFill>
                  <a:schemeClr val="bg1"/>
                </a:solidFill>
              </a:rPr>
              <a:t>High false positive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0E966-6FE0-0416-69BE-FA5F7E74BAD3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807038" y="2465539"/>
            <a:ext cx="3774587" cy="3723753"/>
          </a:xfrm>
        </p:spPr>
        <p:txBody>
          <a:bodyPr>
            <a:normAutofit fontScale="92500" lnSpcReduction="20000"/>
          </a:bodyPr>
          <a:lstStyle/>
          <a:p>
            <a:r>
              <a:rPr lang="en-US" sz="1400" dirty="0">
                <a:cs typeface="Times New Roman" panose="02020603050405020304" pitchFamily="18" charset="0"/>
              </a:rPr>
              <a:t>AI-driven fraud detection systems have transformed how financial institutions identify fraudulent activities by leveraging pattern recognition and predictive modeling. </a:t>
            </a:r>
          </a:p>
          <a:p>
            <a:r>
              <a:rPr lang="en-US" sz="1400" dirty="0">
                <a:cs typeface="Times New Roman" panose="02020603050405020304" pitchFamily="18" charset="0"/>
              </a:rPr>
              <a:t>However, these systems often suffer from high false-positive rates, where legitimate transactions are mistakenly flagged as fraudulent. </a:t>
            </a:r>
          </a:p>
          <a:p>
            <a:r>
              <a:rPr lang="en-US" sz="1400" dirty="0">
                <a:cs typeface="Times New Roman" panose="02020603050405020304" pitchFamily="18" charset="0"/>
              </a:rPr>
              <a:t>This issue stems from the inflexibility of detection algorithms and their inability to adapt to dynamic fraud patterns. Rule-based systems, which rely on predefined thresholds, lack the contextual understanding needed to differentiate between legitimate and fraudulent transactions, a limitation that early AI models also struggle with.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2CD1BC-67A0-7C7F-714B-F0DC3B65B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pic>
        <p:nvPicPr>
          <p:cNvPr id="8" name="Content Placeholder 7" descr="A brain with colorful dots and lines&#10;&#10;AI-generated content may be incorrect.">
            <a:extLst>
              <a:ext uri="{FF2B5EF4-FFF2-40B4-BE49-F238E27FC236}">
                <a16:creationId xmlns:a16="http://schemas.microsoft.com/office/drawing/2014/main" id="{83B033EF-928D-96E7-E584-4F0B85A2562F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3"/>
          <a:stretch>
            <a:fillRect/>
          </a:stretch>
        </p:blipFill>
        <p:spPr>
          <a:xfrm>
            <a:off x="5227637" y="2722563"/>
            <a:ext cx="5715000" cy="3209925"/>
          </a:xfrm>
        </p:spPr>
      </p:pic>
    </p:spTree>
    <p:extLst>
      <p:ext uri="{BB962C8B-B14F-4D97-AF65-F5344CB8AC3E}">
        <p14:creationId xmlns:p14="http://schemas.microsoft.com/office/powerpoint/2010/main" val="7900231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1_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4137456-21FC-4AE2-8A94-BF06CAF2EB9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77B561B-3A65-4A22-9691-EB838E7F9B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305301E-11B3-4B9D-A588-21F3C980937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{4BA99A17-628C-4C43-BEB0-4F2810496F3E}tf11936837_win32</Template>
  <TotalTime>96</TotalTime>
  <Words>677</Words>
  <Application>Microsoft Office PowerPoint</Application>
  <PresentationFormat>Widescreen</PresentationFormat>
  <Paragraphs>129</Paragraphs>
  <Slides>22</Slides>
  <Notes>11</Notes>
  <HiddenSlides>0</HiddenSlides>
  <MMClips>12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Aptos</vt:lpstr>
      <vt:lpstr>Arial</vt:lpstr>
      <vt:lpstr>Arial Nova</vt:lpstr>
      <vt:lpstr>Biome</vt:lpstr>
      <vt:lpstr>Calibri</vt:lpstr>
      <vt:lpstr>Times New Roman</vt:lpstr>
      <vt:lpstr>Custom</vt:lpstr>
      <vt:lpstr>1_Custom</vt:lpstr>
      <vt:lpstr>Detection of Fraud </vt:lpstr>
      <vt:lpstr>PowerPoint Presentation</vt:lpstr>
      <vt:lpstr>Introduction</vt:lpstr>
      <vt:lpstr>Problem</vt:lpstr>
      <vt:lpstr>Problem statement</vt:lpstr>
      <vt:lpstr>Research questions</vt:lpstr>
      <vt:lpstr>Research objectives</vt:lpstr>
      <vt:lpstr>Literature</vt:lpstr>
      <vt:lpstr>High false positive rate</vt:lpstr>
      <vt:lpstr>Bias in fraud detection</vt:lpstr>
      <vt:lpstr>methodology</vt:lpstr>
      <vt:lpstr>methodology</vt:lpstr>
      <vt:lpstr>PowerPoint Presentation</vt:lpstr>
      <vt:lpstr>Data analysis techniques:</vt:lpstr>
      <vt:lpstr>Correlation heatmap</vt:lpstr>
      <vt:lpstr>results</vt:lpstr>
      <vt:lpstr>Confusion matrix</vt:lpstr>
      <vt:lpstr>limitation</vt:lpstr>
      <vt:lpstr>Key findings</vt:lpstr>
      <vt:lpstr>recommendation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Fahad Arshad</dc:creator>
  <cp:lastModifiedBy>Fahad Arshad</cp:lastModifiedBy>
  <cp:revision>7</cp:revision>
  <dcterms:created xsi:type="dcterms:W3CDTF">2025-06-01T19:17:05Z</dcterms:created>
  <dcterms:modified xsi:type="dcterms:W3CDTF">2025-06-01T21:20:05Z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